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sldIdLst>
    <p:sldId id="271" r:id="rId4"/>
    <p:sldId id="279" r:id="rId5"/>
    <p:sldId id="314" r:id="rId6"/>
    <p:sldId id="280" r:id="rId7"/>
    <p:sldId id="315" r:id="rId8"/>
    <p:sldId id="270" r:id="rId9"/>
    <p:sldId id="316" r:id="rId10"/>
    <p:sldId id="262" r:id="rId11"/>
    <p:sldId id="300" r:id="rId12"/>
    <p:sldId id="317" r:id="rId13"/>
    <p:sldId id="318" r:id="rId14"/>
    <p:sldId id="320" r:id="rId15"/>
    <p:sldId id="322" r:id="rId16"/>
    <p:sldId id="321" r:id="rId17"/>
    <p:sldId id="323" r:id="rId18"/>
    <p:sldId id="324" r:id="rId19"/>
    <p:sldId id="325" r:id="rId20"/>
    <p:sldId id="326" r:id="rId21"/>
    <p:sldId id="327" r:id="rId22"/>
    <p:sldId id="328" r:id="rId23"/>
    <p:sldId id="329" r:id="rId24"/>
    <p:sldId id="330" r:id="rId25"/>
    <p:sldId id="331" r:id="rId26"/>
    <p:sldId id="332" r:id="rId27"/>
    <p:sldId id="298" r:id="rId28"/>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900"/>
    <a:srgbClr val="FF7F00"/>
    <a:srgbClr val="E7E5E6"/>
    <a:srgbClr val="606060"/>
    <a:srgbClr val="7D7D7D"/>
    <a:srgbClr val="BABFC2"/>
    <a:srgbClr val="A5AA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24" autoAdjust="0"/>
    <p:restoredTop sz="94660"/>
  </p:normalViewPr>
  <p:slideViewPr>
    <p:cSldViewPr snapToGrid="0">
      <p:cViewPr varScale="1">
        <p:scale>
          <a:sx n="112" d="100"/>
          <a:sy n="112" d="100"/>
        </p:scale>
        <p:origin x="246" y="78"/>
      </p:cViewPr>
      <p:guideLst>
        <p:guide orient="horz" pos="2352"/>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972443" y="287255"/>
            <a:ext cx="112195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FA710374-A0D0-4639-B013-35A506CD37E6}"/>
              </a:ext>
            </a:extLst>
          </p:cNvPr>
          <p:cNvSpPr>
            <a:spLocks/>
          </p:cNvSpPr>
          <p:nvPr userDrawn="1"/>
        </p:nvSpPr>
        <p:spPr bwMode="auto">
          <a:xfrm>
            <a:off x="9125380" y="6274754"/>
            <a:ext cx="3066619" cy="488403"/>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0" name="Rectangle 9">
            <a:extLst>
              <a:ext uri="{FF2B5EF4-FFF2-40B4-BE49-F238E27FC236}">
                <a16:creationId xmlns:a16="http://schemas.microsoft.com/office/drawing/2014/main" id="{D7DB0ECD-F65B-48DE-891A-862D5ACE45DD}"/>
              </a:ext>
            </a:extLst>
          </p:cNvPr>
          <p:cNvSpPr/>
          <p:nvPr userDrawn="1"/>
        </p:nvSpPr>
        <p:spPr>
          <a:xfrm>
            <a:off x="0" y="6730111"/>
            <a:ext cx="12192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4E7187E-67A8-49EF-8933-FEE04FEAF50C}"/>
              </a:ext>
            </a:extLst>
          </p:cNvPr>
          <p:cNvGrpSpPr/>
          <p:nvPr userDrawn="1"/>
        </p:nvGrpSpPr>
        <p:grpSpPr>
          <a:xfrm flipH="1">
            <a:off x="11178612" y="5759424"/>
            <a:ext cx="817770" cy="809183"/>
            <a:chOff x="3175" y="1588"/>
            <a:chExt cx="4686300" cy="4637087"/>
          </a:xfrm>
          <a:solidFill>
            <a:schemeClr val="accent1"/>
          </a:solidFill>
        </p:grpSpPr>
        <p:sp>
          <p:nvSpPr>
            <p:cNvPr id="12" name="Rectangle 5">
              <a:extLst>
                <a:ext uri="{FF2B5EF4-FFF2-40B4-BE49-F238E27FC236}">
                  <a16:creationId xmlns:a16="http://schemas.microsoft.com/office/drawing/2014/main" id="{1E0D8746-24E0-4548-8C4D-DD75A2E89387}"/>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6">
              <a:extLst>
                <a:ext uri="{FF2B5EF4-FFF2-40B4-BE49-F238E27FC236}">
                  <a16:creationId xmlns:a16="http://schemas.microsoft.com/office/drawing/2014/main" id="{36672466-A780-459C-AE15-37398D2D6018}"/>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7">
              <a:extLst>
                <a:ext uri="{FF2B5EF4-FFF2-40B4-BE49-F238E27FC236}">
                  <a16:creationId xmlns:a16="http://schemas.microsoft.com/office/drawing/2014/main" id="{29B98435-DD78-4523-A912-E2FFE0743C16}"/>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BBADD09-E087-4218-94AA-9A732C065A42}"/>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AD29BA87-8A6B-454A-870A-0930CAD32718}"/>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0">
              <a:extLst>
                <a:ext uri="{FF2B5EF4-FFF2-40B4-BE49-F238E27FC236}">
                  <a16:creationId xmlns:a16="http://schemas.microsoft.com/office/drawing/2014/main" id="{123A592A-5A52-4664-A9ED-ACB125838036}"/>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C81F600D-2C20-46EA-8051-63C37B9BEB9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899F243A-F661-4476-B974-A468A2C72C08}"/>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3">
              <a:extLst>
                <a:ext uri="{FF2B5EF4-FFF2-40B4-BE49-F238E27FC236}">
                  <a16:creationId xmlns:a16="http://schemas.microsoft.com/office/drawing/2014/main" id="{551C0F5B-D850-4F14-92ED-08B31C994BE4}"/>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DDB35BF1-FC37-43C1-B5CB-9E8BD46BAA9D}"/>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24FA2821-2268-4EEC-BB62-C826BAA13F9E}"/>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16">
              <a:extLst>
                <a:ext uri="{FF2B5EF4-FFF2-40B4-BE49-F238E27FC236}">
                  <a16:creationId xmlns:a16="http://schemas.microsoft.com/office/drawing/2014/main" id="{CD9D3E4B-0D89-4DC9-9BF3-1825125DE43D}"/>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D396BA03-71DB-4A9E-A491-CC50B3E01583}"/>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89B117B3-FDE2-48F4-8E18-99B71391689E}"/>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9">
              <a:extLst>
                <a:ext uri="{FF2B5EF4-FFF2-40B4-BE49-F238E27FC236}">
                  <a16:creationId xmlns:a16="http://schemas.microsoft.com/office/drawing/2014/main" id="{4D15AB71-4C87-4F96-A6F1-334D55AADD61}"/>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0">
              <a:extLst>
                <a:ext uri="{FF2B5EF4-FFF2-40B4-BE49-F238E27FC236}">
                  <a16:creationId xmlns:a16="http://schemas.microsoft.com/office/drawing/2014/main" id="{248F0BE9-E11B-4028-814F-E2A724D173CD}"/>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1">
              <a:extLst>
                <a:ext uri="{FF2B5EF4-FFF2-40B4-BE49-F238E27FC236}">
                  <a16:creationId xmlns:a16="http://schemas.microsoft.com/office/drawing/2014/main" id="{DEB11266-49E8-4D24-8542-C4A048AF02C9}"/>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D411A65D-2AF3-496C-83AD-506A50975E91}"/>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340303F8-CA51-4013-9A24-EEBF9EBC0B8E}"/>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4">
              <a:extLst>
                <a:ext uri="{FF2B5EF4-FFF2-40B4-BE49-F238E27FC236}">
                  <a16:creationId xmlns:a16="http://schemas.microsoft.com/office/drawing/2014/main" id="{34F8A7A6-DC0C-48BD-AB47-EA5A934ABE50}"/>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96DEEB0A-E270-4DD9-9017-7926F8547ACE}"/>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a:extLst>
                <a:ext uri="{FF2B5EF4-FFF2-40B4-BE49-F238E27FC236}">
                  <a16:creationId xmlns:a16="http://schemas.microsoft.com/office/drawing/2014/main" id="{B5AAD273-90EB-45E1-9BBE-8741FDB77206}"/>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7">
              <a:extLst>
                <a:ext uri="{FF2B5EF4-FFF2-40B4-BE49-F238E27FC236}">
                  <a16:creationId xmlns:a16="http://schemas.microsoft.com/office/drawing/2014/main" id="{8DF0AAEB-1341-4548-A29D-7A9DC2A17F5A}"/>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a:extLst>
                <a:ext uri="{FF2B5EF4-FFF2-40B4-BE49-F238E27FC236}">
                  <a16:creationId xmlns:a16="http://schemas.microsoft.com/office/drawing/2014/main" id="{2CC3CCCD-AA24-440F-A0BE-897C9281D355}"/>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a:extLst>
                <a:ext uri="{FF2B5EF4-FFF2-40B4-BE49-F238E27FC236}">
                  <a16:creationId xmlns:a16="http://schemas.microsoft.com/office/drawing/2014/main" id="{034501E6-BB13-484D-861F-D4CFA91A5D7D}"/>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0">
              <a:extLst>
                <a:ext uri="{FF2B5EF4-FFF2-40B4-BE49-F238E27FC236}">
                  <a16:creationId xmlns:a16="http://schemas.microsoft.com/office/drawing/2014/main" id="{0D67A953-9F89-4360-9C0B-AD7C57905AB1}"/>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a:extLst>
                <a:ext uri="{FF2B5EF4-FFF2-40B4-BE49-F238E27FC236}">
                  <a16:creationId xmlns:a16="http://schemas.microsoft.com/office/drawing/2014/main" id="{959C6397-6B14-4BF1-939F-1CEBB2C9267F}"/>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a:extLst>
                <a:ext uri="{FF2B5EF4-FFF2-40B4-BE49-F238E27FC236}">
                  <a16:creationId xmlns:a16="http://schemas.microsoft.com/office/drawing/2014/main" id="{086DEA11-5A0F-41A0-9E58-93A548D404C8}"/>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3">
              <a:extLst>
                <a:ext uri="{FF2B5EF4-FFF2-40B4-BE49-F238E27FC236}">
                  <a16:creationId xmlns:a16="http://schemas.microsoft.com/office/drawing/2014/main" id="{95EF28D8-427E-4E48-8227-A39E83E63756}"/>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4">
              <a:extLst>
                <a:ext uri="{FF2B5EF4-FFF2-40B4-BE49-F238E27FC236}">
                  <a16:creationId xmlns:a16="http://schemas.microsoft.com/office/drawing/2014/main" id="{8AB2938F-B634-4E8A-B393-1E4DB0460B8D}"/>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5">
              <a:extLst>
                <a:ext uri="{FF2B5EF4-FFF2-40B4-BE49-F238E27FC236}">
                  <a16:creationId xmlns:a16="http://schemas.microsoft.com/office/drawing/2014/main" id="{7AC677A7-BB8A-491C-A45F-A59C133CF522}"/>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a:extLst>
                <a:ext uri="{FF2B5EF4-FFF2-40B4-BE49-F238E27FC236}">
                  <a16:creationId xmlns:a16="http://schemas.microsoft.com/office/drawing/2014/main" id="{0BF19144-EB5A-46F2-A7B5-9BFF79F927E3}"/>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a:extLst>
                <a:ext uri="{FF2B5EF4-FFF2-40B4-BE49-F238E27FC236}">
                  <a16:creationId xmlns:a16="http://schemas.microsoft.com/office/drawing/2014/main" id="{3DE460ED-F9F1-4390-B1B1-E1F0AAB4F677}"/>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38">
              <a:extLst>
                <a:ext uri="{FF2B5EF4-FFF2-40B4-BE49-F238E27FC236}">
                  <a16:creationId xmlns:a16="http://schemas.microsoft.com/office/drawing/2014/main" id="{A0875147-4462-4486-A8D9-B5FBD6147DCE}"/>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a:extLst>
                <a:ext uri="{FF2B5EF4-FFF2-40B4-BE49-F238E27FC236}">
                  <a16:creationId xmlns:a16="http://schemas.microsoft.com/office/drawing/2014/main" id="{F9D2850E-CADF-4A4F-9B9D-93A82DE33BF6}"/>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a:extLst>
                <a:ext uri="{FF2B5EF4-FFF2-40B4-BE49-F238E27FC236}">
                  <a16:creationId xmlns:a16="http://schemas.microsoft.com/office/drawing/2014/main" id="{FEEF3CDA-2F3C-4EF7-A0D3-8A4AA9FD7275}"/>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1">
              <a:extLst>
                <a:ext uri="{FF2B5EF4-FFF2-40B4-BE49-F238E27FC236}">
                  <a16:creationId xmlns:a16="http://schemas.microsoft.com/office/drawing/2014/main" id="{3342AED6-93BC-4255-97D4-E231A10A42FC}"/>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a:extLst>
                <a:ext uri="{FF2B5EF4-FFF2-40B4-BE49-F238E27FC236}">
                  <a16:creationId xmlns:a16="http://schemas.microsoft.com/office/drawing/2014/main" id="{5D5E12A5-7039-45EB-8E89-848972235FC5}"/>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a:extLst>
                <a:ext uri="{FF2B5EF4-FFF2-40B4-BE49-F238E27FC236}">
                  <a16:creationId xmlns:a16="http://schemas.microsoft.com/office/drawing/2014/main" id="{4E825686-FC6B-43A0-9C18-8B370A8DEC37}"/>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4">
              <a:extLst>
                <a:ext uri="{FF2B5EF4-FFF2-40B4-BE49-F238E27FC236}">
                  <a16:creationId xmlns:a16="http://schemas.microsoft.com/office/drawing/2014/main" id="{571F6FA0-0ACD-47F0-A6EA-23366BFFB77F}"/>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a:extLst>
                <a:ext uri="{FF2B5EF4-FFF2-40B4-BE49-F238E27FC236}">
                  <a16:creationId xmlns:a16="http://schemas.microsoft.com/office/drawing/2014/main" id="{3782179F-EDD5-45A3-AEBF-F5BC4E4E623A}"/>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a:extLst>
                <a:ext uri="{FF2B5EF4-FFF2-40B4-BE49-F238E27FC236}">
                  <a16:creationId xmlns:a16="http://schemas.microsoft.com/office/drawing/2014/main" id="{36C073D7-7EAF-488F-9E76-4B3037D0B66B}"/>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47">
              <a:extLst>
                <a:ext uri="{FF2B5EF4-FFF2-40B4-BE49-F238E27FC236}">
                  <a16:creationId xmlns:a16="http://schemas.microsoft.com/office/drawing/2014/main" id="{CEC5BC9B-46ED-4261-A6E9-E4203D254E07}"/>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48">
              <a:extLst>
                <a:ext uri="{FF2B5EF4-FFF2-40B4-BE49-F238E27FC236}">
                  <a16:creationId xmlns:a16="http://schemas.microsoft.com/office/drawing/2014/main" id="{3475CBE3-E77C-485B-8A25-FF8E3B7D953A}"/>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a:extLst>
                <a:ext uri="{FF2B5EF4-FFF2-40B4-BE49-F238E27FC236}">
                  <a16:creationId xmlns:a16="http://schemas.microsoft.com/office/drawing/2014/main" id="{8C3A17A5-6EF4-473C-863E-6500240DC91E}"/>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a:extLst>
                <a:ext uri="{FF2B5EF4-FFF2-40B4-BE49-F238E27FC236}">
                  <a16:creationId xmlns:a16="http://schemas.microsoft.com/office/drawing/2014/main" id="{0063378E-9B99-4EA3-ACB8-B2242D59D609}"/>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1">
              <a:extLst>
                <a:ext uri="{FF2B5EF4-FFF2-40B4-BE49-F238E27FC236}">
                  <a16:creationId xmlns:a16="http://schemas.microsoft.com/office/drawing/2014/main" id="{264A3ADE-6E13-4D56-BB2D-CA6A43E4E3C6}"/>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2">
              <a:extLst>
                <a:ext uri="{FF2B5EF4-FFF2-40B4-BE49-F238E27FC236}">
                  <a16:creationId xmlns:a16="http://schemas.microsoft.com/office/drawing/2014/main" id="{DF6F7D2C-77EC-4870-9A63-A758BD09FFA7}"/>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a:extLst>
                <a:ext uri="{FF2B5EF4-FFF2-40B4-BE49-F238E27FC236}">
                  <a16:creationId xmlns:a16="http://schemas.microsoft.com/office/drawing/2014/main" id="{20DB3045-3E2E-4C75-ACDE-E0F938FF3CF1}"/>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a:extLst>
                <a:ext uri="{FF2B5EF4-FFF2-40B4-BE49-F238E27FC236}">
                  <a16:creationId xmlns:a16="http://schemas.microsoft.com/office/drawing/2014/main" id="{B9EFB335-10CA-4102-8059-BD9F952E0AA6}"/>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55">
              <a:extLst>
                <a:ext uri="{FF2B5EF4-FFF2-40B4-BE49-F238E27FC236}">
                  <a16:creationId xmlns:a16="http://schemas.microsoft.com/office/drawing/2014/main" id="{0F3D9485-861F-4A13-84FC-B39976B478AF}"/>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a:extLst>
                <a:ext uri="{FF2B5EF4-FFF2-40B4-BE49-F238E27FC236}">
                  <a16:creationId xmlns:a16="http://schemas.microsoft.com/office/drawing/2014/main" id="{530011E5-173C-43DE-8839-B1A6E99F97CA}"/>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a:extLst>
                <a:ext uri="{FF2B5EF4-FFF2-40B4-BE49-F238E27FC236}">
                  <a16:creationId xmlns:a16="http://schemas.microsoft.com/office/drawing/2014/main" id="{38A46E3E-5647-4CC0-AD60-1BB3273743D9}"/>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58">
              <a:extLst>
                <a:ext uri="{FF2B5EF4-FFF2-40B4-BE49-F238E27FC236}">
                  <a16:creationId xmlns:a16="http://schemas.microsoft.com/office/drawing/2014/main" id="{9528AC6C-7139-48C1-AB49-EC660854FD3D}"/>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59">
              <a:extLst>
                <a:ext uri="{FF2B5EF4-FFF2-40B4-BE49-F238E27FC236}">
                  <a16:creationId xmlns:a16="http://schemas.microsoft.com/office/drawing/2014/main" id="{A94F4C58-E881-472F-830C-BCC5166579CC}"/>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60">
              <a:extLst>
                <a:ext uri="{FF2B5EF4-FFF2-40B4-BE49-F238E27FC236}">
                  <a16:creationId xmlns:a16="http://schemas.microsoft.com/office/drawing/2014/main" id="{7DA10DC5-CC43-4070-9024-F49F7E85B6EF}"/>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a:extLst>
                <a:ext uri="{FF2B5EF4-FFF2-40B4-BE49-F238E27FC236}">
                  <a16:creationId xmlns:a16="http://schemas.microsoft.com/office/drawing/2014/main" id="{D8CD0BFC-6C12-40AE-B5C7-492CB2A52FE2}"/>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a:extLst>
                <a:ext uri="{FF2B5EF4-FFF2-40B4-BE49-F238E27FC236}">
                  <a16:creationId xmlns:a16="http://schemas.microsoft.com/office/drawing/2014/main" id="{2CC1BB5F-BB0B-41AB-BB77-D7ECAD374562}"/>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63">
              <a:extLst>
                <a:ext uri="{FF2B5EF4-FFF2-40B4-BE49-F238E27FC236}">
                  <a16:creationId xmlns:a16="http://schemas.microsoft.com/office/drawing/2014/main" id="{8B044195-3D8A-4717-A65B-411CBC1CC130}"/>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a:extLst>
                <a:ext uri="{FF2B5EF4-FFF2-40B4-BE49-F238E27FC236}">
                  <a16:creationId xmlns:a16="http://schemas.microsoft.com/office/drawing/2014/main" id="{99110873-6B02-4A29-B252-A6014B83A5C7}"/>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a:extLst>
                <a:ext uri="{FF2B5EF4-FFF2-40B4-BE49-F238E27FC236}">
                  <a16:creationId xmlns:a16="http://schemas.microsoft.com/office/drawing/2014/main" id="{536F628D-3077-400E-BB6E-77C2B335FCEB}"/>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66">
              <a:extLst>
                <a:ext uri="{FF2B5EF4-FFF2-40B4-BE49-F238E27FC236}">
                  <a16:creationId xmlns:a16="http://schemas.microsoft.com/office/drawing/2014/main" id="{19EC0686-2643-4C52-9039-7BEB2A3F0CBB}"/>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a:extLst>
                <a:ext uri="{FF2B5EF4-FFF2-40B4-BE49-F238E27FC236}">
                  <a16:creationId xmlns:a16="http://schemas.microsoft.com/office/drawing/2014/main" id="{AF361B49-917E-40EF-A48C-E8A2C129F0A5}"/>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a:extLst>
                <a:ext uri="{FF2B5EF4-FFF2-40B4-BE49-F238E27FC236}">
                  <a16:creationId xmlns:a16="http://schemas.microsoft.com/office/drawing/2014/main" id="{F2386B9C-2A16-4947-A66F-111CBE3F9413}"/>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69">
              <a:extLst>
                <a:ext uri="{FF2B5EF4-FFF2-40B4-BE49-F238E27FC236}">
                  <a16:creationId xmlns:a16="http://schemas.microsoft.com/office/drawing/2014/main" id="{89A66264-8C16-459D-8B6B-2F535825CB43}"/>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0">
              <a:extLst>
                <a:ext uri="{FF2B5EF4-FFF2-40B4-BE49-F238E27FC236}">
                  <a16:creationId xmlns:a16="http://schemas.microsoft.com/office/drawing/2014/main" id="{0F75974E-275A-463A-9F84-A7FE6C3B66C0}"/>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1">
              <a:extLst>
                <a:ext uri="{FF2B5EF4-FFF2-40B4-BE49-F238E27FC236}">
                  <a16:creationId xmlns:a16="http://schemas.microsoft.com/office/drawing/2014/main" id="{FB9D0761-B16F-466E-9440-D35C3836B4F7}"/>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72">
              <a:extLst>
                <a:ext uri="{FF2B5EF4-FFF2-40B4-BE49-F238E27FC236}">
                  <a16:creationId xmlns:a16="http://schemas.microsoft.com/office/drawing/2014/main" id="{2F4DDCAA-8B21-40A7-A4F2-818DB7A59C9F}"/>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73">
              <a:extLst>
                <a:ext uri="{FF2B5EF4-FFF2-40B4-BE49-F238E27FC236}">
                  <a16:creationId xmlns:a16="http://schemas.microsoft.com/office/drawing/2014/main" id="{FAE48D6E-6C59-4853-B04B-3EAC1422FDA7}"/>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74">
              <a:extLst>
                <a:ext uri="{FF2B5EF4-FFF2-40B4-BE49-F238E27FC236}">
                  <a16:creationId xmlns:a16="http://schemas.microsoft.com/office/drawing/2014/main" id="{575E3495-B0B2-48FA-B96B-D03ECD9890B8}"/>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75">
              <a:extLst>
                <a:ext uri="{FF2B5EF4-FFF2-40B4-BE49-F238E27FC236}">
                  <a16:creationId xmlns:a16="http://schemas.microsoft.com/office/drawing/2014/main" id="{864E45C2-270E-4612-A8F0-CB5A9F98DE8C}"/>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6">
              <a:extLst>
                <a:ext uri="{FF2B5EF4-FFF2-40B4-BE49-F238E27FC236}">
                  <a16:creationId xmlns:a16="http://schemas.microsoft.com/office/drawing/2014/main" id="{058042BC-3CD5-4BC7-82F3-1D172ED8B41A}"/>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77">
              <a:extLst>
                <a:ext uri="{FF2B5EF4-FFF2-40B4-BE49-F238E27FC236}">
                  <a16:creationId xmlns:a16="http://schemas.microsoft.com/office/drawing/2014/main" id="{FAE0007D-318F-478E-8970-751B2005F7FA}"/>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8">
              <a:extLst>
                <a:ext uri="{FF2B5EF4-FFF2-40B4-BE49-F238E27FC236}">
                  <a16:creationId xmlns:a16="http://schemas.microsoft.com/office/drawing/2014/main" id="{75E03023-2AD3-4C51-94FE-E01ED6BED5B9}"/>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79">
              <a:extLst>
                <a:ext uri="{FF2B5EF4-FFF2-40B4-BE49-F238E27FC236}">
                  <a16:creationId xmlns:a16="http://schemas.microsoft.com/office/drawing/2014/main" id="{301E4BA0-58B5-4D09-B28C-7562EB339241}"/>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80">
              <a:extLst>
                <a:ext uri="{FF2B5EF4-FFF2-40B4-BE49-F238E27FC236}">
                  <a16:creationId xmlns:a16="http://schemas.microsoft.com/office/drawing/2014/main" id="{407B9C6A-DEF3-4DED-81FF-EEF028FEB1DC}"/>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1">
              <a:extLst>
                <a:ext uri="{FF2B5EF4-FFF2-40B4-BE49-F238E27FC236}">
                  <a16:creationId xmlns:a16="http://schemas.microsoft.com/office/drawing/2014/main" id="{671FA83C-C481-4D7C-A0F1-DDA57AD8CC49}"/>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2">
              <a:extLst>
                <a:ext uri="{FF2B5EF4-FFF2-40B4-BE49-F238E27FC236}">
                  <a16:creationId xmlns:a16="http://schemas.microsoft.com/office/drawing/2014/main" id="{1BA1340D-632A-4776-B404-ECA74918E385}"/>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83">
              <a:extLst>
                <a:ext uri="{FF2B5EF4-FFF2-40B4-BE49-F238E27FC236}">
                  <a16:creationId xmlns:a16="http://schemas.microsoft.com/office/drawing/2014/main" id="{414E7CCF-AFAE-4905-A104-FFE11AA51EFA}"/>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84">
              <a:extLst>
                <a:ext uri="{FF2B5EF4-FFF2-40B4-BE49-F238E27FC236}">
                  <a16:creationId xmlns:a16="http://schemas.microsoft.com/office/drawing/2014/main" id="{5DD1C2FB-B8CA-4518-AE75-01A531FDD990}"/>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5">
              <a:extLst>
                <a:ext uri="{FF2B5EF4-FFF2-40B4-BE49-F238E27FC236}">
                  <a16:creationId xmlns:a16="http://schemas.microsoft.com/office/drawing/2014/main" id="{2399D9C8-657F-4B1E-9CA4-F36CC465D887}"/>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86">
              <a:extLst>
                <a:ext uri="{FF2B5EF4-FFF2-40B4-BE49-F238E27FC236}">
                  <a16:creationId xmlns:a16="http://schemas.microsoft.com/office/drawing/2014/main" id="{88B31E9C-FA66-48FE-A7E7-3209284026B4}"/>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87">
              <a:extLst>
                <a:ext uri="{FF2B5EF4-FFF2-40B4-BE49-F238E27FC236}">
                  <a16:creationId xmlns:a16="http://schemas.microsoft.com/office/drawing/2014/main" id="{9E3C5DE0-3191-448B-B860-24FF051FB35A}"/>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88">
              <a:extLst>
                <a:ext uri="{FF2B5EF4-FFF2-40B4-BE49-F238E27FC236}">
                  <a16:creationId xmlns:a16="http://schemas.microsoft.com/office/drawing/2014/main" id="{58B0F1BA-54B2-4C66-BC47-5A58A2B26DB0}"/>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89">
              <a:extLst>
                <a:ext uri="{FF2B5EF4-FFF2-40B4-BE49-F238E27FC236}">
                  <a16:creationId xmlns:a16="http://schemas.microsoft.com/office/drawing/2014/main" id="{0E9F846D-48E5-4C10-9945-09829F82D27D}"/>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0">
              <a:extLst>
                <a:ext uri="{FF2B5EF4-FFF2-40B4-BE49-F238E27FC236}">
                  <a16:creationId xmlns:a16="http://schemas.microsoft.com/office/drawing/2014/main" id="{AEB606BF-7785-4835-951E-2B9A4D376DA2}"/>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1">
              <a:extLst>
                <a:ext uri="{FF2B5EF4-FFF2-40B4-BE49-F238E27FC236}">
                  <a16:creationId xmlns:a16="http://schemas.microsoft.com/office/drawing/2014/main" id="{347555F6-1022-4B04-AB6B-C7318068040C}"/>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92">
              <a:extLst>
                <a:ext uri="{FF2B5EF4-FFF2-40B4-BE49-F238E27FC236}">
                  <a16:creationId xmlns:a16="http://schemas.microsoft.com/office/drawing/2014/main" id="{C17C0340-E51A-4F17-848E-91F461BEA6D9}"/>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3">
              <a:extLst>
                <a:ext uri="{FF2B5EF4-FFF2-40B4-BE49-F238E27FC236}">
                  <a16:creationId xmlns:a16="http://schemas.microsoft.com/office/drawing/2014/main" id="{CB7564AF-0488-42C1-B10C-E3D26A118F32}"/>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94">
              <a:extLst>
                <a:ext uri="{FF2B5EF4-FFF2-40B4-BE49-F238E27FC236}">
                  <a16:creationId xmlns:a16="http://schemas.microsoft.com/office/drawing/2014/main" id="{EB558EA9-4E02-4D7F-8E10-2B43F8AB1B88}"/>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95">
              <a:extLst>
                <a:ext uri="{FF2B5EF4-FFF2-40B4-BE49-F238E27FC236}">
                  <a16:creationId xmlns:a16="http://schemas.microsoft.com/office/drawing/2014/main" id="{BD079FCF-B5FD-4C73-BBCB-3CA2565BD6C0}"/>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96">
              <a:extLst>
                <a:ext uri="{FF2B5EF4-FFF2-40B4-BE49-F238E27FC236}">
                  <a16:creationId xmlns:a16="http://schemas.microsoft.com/office/drawing/2014/main" id="{72531B99-93E9-49EB-8BDB-598751A8A92B}"/>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97">
              <a:extLst>
                <a:ext uri="{FF2B5EF4-FFF2-40B4-BE49-F238E27FC236}">
                  <a16:creationId xmlns:a16="http://schemas.microsoft.com/office/drawing/2014/main" id="{655DD5EF-76F5-439C-A59F-D32BC74587AD}"/>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98">
              <a:extLst>
                <a:ext uri="{FF2B5EF4-FFF2-40B4-BE49-F238E27FC236}">
                  <a16:creationId xmlns:a16="http://schemas.microsoft.com/office/drawing/2014/main" id="{12614028-6637-4A32-9594-AD4AEBCA49D6}"/>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99">
              <a:extLst>
                <a:ext uri="{FF2B5EF4-FFF2-40B4-BE49-F238E27FC236}">
                  <a16:creationId xmlns:a16="http://schemas.microsoft.com/office/drawing/2014/main" id="{E5117DA5-34A5-4FF1-9582-E771FC0EC618}"/>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0">
              <a:extLst>
                <a:ext uri="{FF2B5EF4-FFF2-40B4-BE49-F238E27FC236}">
                  <a16:creationId xmlns:a16="http://schemas.microsoft.com/office/drawing/2014/main" id="{11CF2F24-E201-437D-8619-2CD4AE17C1DE}"/>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1">
              <a:extLst>
                <a:ext uri="{FF2B5EF4-FFF2-40B4-BE49-F238E27FC236}">
                  <a16:creationId xmlns:a16="http://schemas.microsoft.com/office/drawing/2014/main" id="{F1214A04-D28B-472F-BD56-BD1F9E422025}"/>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02">
              <a:extLst>
                <a:ext uri="{FF2B5EF4-FFF2-40B4-BE49-F238E27FC236}">
                  <a16:creationId xmlns:a16="http://schemas.microsoft.com/office/drawing/2014/main" id="{EF1A0428-1375-40F8-949D-73BF9D675116}"/>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3">
              <a:extLst>
                <a:ext uri="{FF2B5EF4-FFF2-40B4-BE49-F238E27FC236}">
                  <a16:creationId xmlns:a16="http://schemas.microsoft.com/office/drawing/2014/main" id="{5D2D8534-2FF4-4623-AEA6-7908FE311242}"/>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104">
              <a:extLst>
                <a:ext uri="{FF2B5EF4-FFF2-40B4-BE49-F238E27FC236}">
                  <a16:creationId xmlns:a16="http://schemas.microsoft.com/office/drawing/2014/main" id="{5BB9E17A-220B-48A2-8F0E-FCBDAE589CAE}"/>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05">
              <a:extLst>
                <a:ext uri="{FF2B5EF4-FFF2-40B4-BE49-F238E27FC236}">
                  <a16:creationId xmlns:a16="http://schemas.microsoft.com/office/drawing/2014/main" id="{9A0D611E-9F25-4C68-AAFB-2130AD47F698}"/>
                </a:ext>
              </a:extLst>
            </p:cNvPr>
            <p:cNvSpPr>
              <a:spLocks noChangeArrowheads="1"/>
            </p:cNvSpPr>
            <p:nvPr/>
          </p:nvSpPr>
          <p:spPr bwMode="auto">
            <a:xfrm>
              <a:off x="3952875" y="1938338"/>
              <a:ext cx="73660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06">
              <a:extLst>
                <a:ext uri="{FF2B5EF4-FFF2-40B4-BE49-F238E27FC236}">
                  <a16:creationId xmlns:a16="http://schemas.microsoft.com/office/drawing/2014/main" id="{07EB0736-3617-4F98-AE1E-BC2A49521A88}"/>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07">
              <a:extLst>
                <a:ext uri="{FF2B5EF4-FFF2-40B4-BE49-F238E27FC236}">
                  <a16:creationId xmlns:a16="http://schemas.microsoft.com/office/drawing/2014/main" id="{F4D90D66-0E3B-4BC2-8FA3-D98C67D2C9D0}"/>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08">
              <a:extLst>
                <a:ext uri="{FF2B5EF4-FFF2-40B4-BE49-F238E27FC236}">
                  <a16:creationId xmlns:a16="http://schemas.microsoft.com/office/drawing/2014/main" id="{2AFD7427-6FA0-4B03-8EAE-D3FD2BFF98D1}"/>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09">
              <a:extLst>
                <a:ext uri="{FF2B5EF4-FFF2-40B4-BE49-F238E27FC236}">
                  <a16:creationId xmlns:a16="http://schemas.microsoft.com/office/drawing/2014/main" id="{95F0ABD9-F98C-47DA-B6CB-750AF10E6581}"/>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10">
              <a:extLst>
                <a:ext uri="{FF2B5EF4-FFF2-40B4-BE49-F238E27FC236}">
                  <a16:creationId xmlns:a16="http://schemas.microsoft.com/office/drawing/2014/main" id="{2B777433-D91C-45E4-8FBB-080911726A23}"/>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1">
              <a:extLst>
                <a:ext uri="{FF2B5EF4-FFF2-40B4-BE49-F238E27FC236}">
                  <a16:creationId xmlns:a16="http://schemas.microsoft.com/office/drawing/2014/main" id="{0F5EA16B-9564-44E4-A852-2B340A549E57}"/>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2">
              <a:extLst>
                <a:ext uri="{FF2B5EF4-FFF2-40B4-BE49-F238E27FC236}">
                  <a16:creationId xmlns:a16="http://schemas.microsoft.com/office/drawing/2014/main" id="{0C6CD059-A68A-4255-8A29-C3948126C993}"/>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3">
              <a:extLst>
                <a:ext uri="{FF2B5EF4-FFF2-40B4-BE49-F238E27FC236}">
                  <a16:creationId xmlns:a16="http://schemas.microsoft.com/office/drawing/2014/main" id="{0072BB92-886F-463B-A076-69C8D35E23F8}"/>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14">
              <a:extLst>
                <a:ext uri="{FF2B5EF4-FFF2-40B4-BE49-F238E27FC236}">
                  <a16:creationId xmlns:a16="http://schemas.microsoft.com/office/drawing/2014/main" id="{6E9DC577-21E3-4D66-9993-7CD62B5B73FB}"/>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15">
              <a:extLst>
                <a:ext uri="{FF2B5EF4-FFF2-40B4-BE49-F238E27FC236}">
                  <a16:creationId xmlns:a16="http://schemas.microsoft.com/office/drawing/2014/main" id="{59728FCC-2F04-49FD-807F-0BE902EEFA46}"/>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16">
              <a:extLst>
                <a:ext uri="{FF2B5EF4-FFF2-40B4-BE49-F238E27FC236}">
                  <a16:creationId xmlns:a16="http://schemas.microsoft.com/office/drawing/2014/main" id="{44A1446D-B918-4420-A459-56138715034C}"/>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17">
              <a:extLst>
                <a:ext uri="{FF2B5EF4-FFF2-40B4-BE49-F238E27FC236}">
                  <a16:creationId xmlns:a16="http://schemas.microsoft.com/office/drawing/2014/main" id="{AADC5436-87CD-48D8-ACF7-3E0F37A16231}"/>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18">
              <a:extLst>
                <a:ext uri="{FF2B5EF4-FFF2-40B4-BE49-F238E27FC236}">
                  <a16:creationId xmlns:a16="http://schemas.microsoft.com/office/drawing/2014/main" id="{4D0E9D2F-48DC-48D3-8FE4-07713550F733}"/>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19">
              <a:extLst>
                <a:ext uri="{FF2B5EF4-FFF2-40B4-BE49-F238E27FC236}">
                  <a16:creationId xmlns:a16="http://schemas.microsoft.com/office/drawing/2014/main" id="{A472EDF8-7731-48DE-935E-DE77A1DE8323}"/>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20">
              <a:extLst>
                <a:ext uri="{FF2B5EF4-FFF2-40B4-BE49-F238E27FC236}">
                  <a16:creationId xmlns:a16="http://schemas.microsoft.com/office/drawing/2014/main" id="{3A8ADDFA-5CBA-4993-969B-B1CE9ED623B3}"/>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1">
              <a:extLst>
                <a:ext uri="{FF2B5EF4-FFF2-40B4-BE49-F238E27FC236}">
                  <a16:creationId xmlns:a16="http://schemas.microsoft.com/office/drawing/2014/main" id="{D1C253EF-87ED-4D24-9DC3-88D4215B9CA1}"/>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2">
              <a:extLst>
                <a:ext uri="{FF2B5EF4-FFF2-40B4-BE49-F238E27FC236}">
                  <a16:creationId xmlns:a16="http://schemas.microsoft.com/office/drawing/2014/main" id="{062AEF8F-7618-4714-B045-047397A16F54}"/>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23">
              <a:extLst>
                <a:ext uri="{FF2B5EF4-FFF2-40B4-BE49-F238E27FC236}">
                  <a16:creationId xmlns:a16="http://schemas.microsoft.com/office/drawing/2014/main" id="{542FD34D-2296-4664-B4FE-5BB07577234A}"/>
                </a:ext>
              </a:extLst>
            </p:cNvPr>
            <p:cNvSpPr>
              <a:spLocks noChangeArrowheads="1"/>
            </p:cNvSpPr>
            <p:nvPr/>
          </p:nvSpPr>
          <p:spPr bwMode="auto">
            <a:xfrm>
              <a:off x="3952875" y="2192338"/>
              <a:ext cx="736600" cy="242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24">
              <a:extLst>
                <a:ext uri="{FF2B5EF4-FFF2-40B4-BE49-F238E27FC236}">
                  <a16:creationId xmlns:a16="http://schemas.microsoft.com/office/drawing/2014/main" id="{26A8FEB6-3DAC-421A-BC90-006925DFF2C8}"/>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25">
              <a:extLst>
                <a:ext uri="{FF2B5EF4-FFF2-40B4-BE49-F238E27FC236}">
                  <a16:creationId xmlns:a16="http://schemas.microsoft.com/office/drawing/2014/main" id="{B6774275-A9EC-4A04-AE53-8A95FC5224B9}"/>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3" name="Rectangle 132">
            <a:extLst>
              <a:ext uri="{FF2B5EF4-FFF2-40B4-BE49-F238E27FC236}">
                <a16:creationId xmlns:a16="http://schemas.microsoft.com/office/drawing/2014/main" id="{29B7AB3E-6B5F-42B3-9E57-8633EC06F9E0}"/>
              </a:ext>
            </a:extLst>
          </p:cNvPr>
          <p:cNvSpPr/>
          <p:nvPr userDrawn="1"/>
        </p:nvSpPr>
        <p:spPr>
          <a:xfrm>
            <a:off x="272952" y="287255"/>
            <a:ext cx="368489"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4" y="287254"/>
            <a:ext cx="191071"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09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1776545" y="1872070"/>
            <a:ext cx="3326678" cy="3326678"/>
          </a:xfrm>
          <a:prstGeom prst="diamond">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5214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Styl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42BDB-2F8A-4632-BB44-DDEED52675C4}"/>
              </a:ext>
            </a:extLst>
          </p:cNvPr>
          <p:cNvSpPr/>
          <p:nvPr userDrawn="1"/>
        </p:nvSpPr>
        <p:spPr>
          <a:xfrm>
            <a:off x="5255664" y="3153398"/>
            <a:ext cx="6355221" cy="32461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588679" y="458495"/>
            <a:ext cx="9358626" cy="5369887"/>
          </a:xfrm>
          <a:prstGeom prst="rect">
            <a:avLst/>
          </a:prstGeom>
          <a:solidFill>
            <a:schemeClr val="bg1">
              <a:lumMod val="95000"/>
            </a:schemeClr>
          </a:solidFill>
        </p:spPr>
        <p:txBody>
          <a:bodyPr anchor="ctr"/>
          <a:lstStyle>
            <a:lvl1pPr marL="0" indent="0" algn="ctr">
              <a:buNone/>
              <a:defRPr sz="1200" baseline="0">
                <a:solidFill>
                  <a:schemeClr val="bg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28179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Style sl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CEFD9-B163-48A4-AE71-5462FF7934D4}"/>
              </a:ext>
            </a:extLst>
          </p:cNvPr>
          <p:cNvSpPr/>
          <p:nvPr userDrawn="1"/>
        </p:nvSpPr>
        <p:spPr>
          <a:xfrm>
            <a:off x="-1" y="828942"/>
            <a:ext cx="4862557" cy="1663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503221" y="-3827"/>
            <a:ext cx="2666667" cy="5369887"/>
          </a:xfrm>
          <a:prstGeom prst="rect">
            <a:avLst/>
          </a:prstGeom>
          <a:solidFill>
            <a:schemeClr val="bg1">
              <a:lumMod val="95000"/>
            </a:schemeClr>
          </a:solidFill>
        </p:spPr>
        <p:txBody>
          <a:bodyPr anchor="ctr"/>
          <a:lstStyle>
            <a:lvl1pPr marL="0" indent="0" algn="ctr">
              <a:buNone/>
              <a:defRPr sz="1200" baseline="0">
                <a:solidFill>
                  <a:schemeClr val="bg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31CC093B-6E45-4870-AFC9-7DA7E6943FEA}"/>
              </a:ext>
            </a:extLst>
          </p:cNvPr>
          <p:cNvSpPr>
            <a:spLocks noGrp="1"/>
          </p:cNvSpPr>
          <p:nvPr>
            <p:ph type="pic" idx="12" hasCustomPrompt="1"/>
          </p:nvPr>
        </p:nvSpPr>
        <p:spPr>
          <a:xfrm>
            <a:off x="3774835" y="1488113"/>
            <a:ext cx="2666667" cy="5369887"/>
          </a:xfrm>
          <a:prstGeom prst="rect">
            <a:avLst/>
          </a:prstGeom>
          <a:solidFill>
            <a:schemeClr val="bg1">
              <a:lumMod val="95000"/>
            </a:schemeClr>
          </a:solidFill>
        </p:spPr>
        <p:txBody>
          <a:bodyPr anchor="ctr"/>
          <a:lstStyle>
            <a:lvl1pPr marL="0" indent="0" algn="ctr">
              <a:buNone/>
              <a:defRPr sz="1200" baseline="0">
                <a:solidFill>
                  <a:schemeClr val="bg1"/>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95830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Style slide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93592F-B858-4F5A-87CA-4EFF78535447}"/>
              </a:ext>
            </a:extLst>
          </p:cNvPr>
          <p:cNvSpPr>
            <a:spLocks noGrp="1"/>
          </p:cNvSpPr>
          <p:nvPr>
            <p:ph type="pic" idx="14" hasCustomPrompt="1"/>
          </p:nvPr>
        </p:nvSpPr>
        <p:spPr>
          <a:xfrm>
            <a:off x="0" y="1183602"/>
            <a:ext cx="3512321" cy="5470055"/>
          </a:xfrm>
          <a:custGeom>
            <a:avLst/>
            <a:gdLst>
              <a:gd name="connsiteX0" fmla="*/ 0 w 2828662"/>
              <a:gd name="connsiteY0" fmla="*/ 0 h 4405331"/>
              <a:gd name="connsiteX1" fmla="*/ 2828662 w 2828662"/>
              <a:gd name="connsiteY1" fmla="*/ 2202666 h 4405331"/>
              <a:gd name="connsiteX2" fmla="*/ 0 w 2828662"/>
              <a:gd name="connsiteY2" fmla="*/ 4405331 h 4405331"/>
            </a:gdLst>
            <a:ahLst/>
            <a:cxnLst>
              <a:cxn ang="0">
                <a:pos x="connsiteX0" y="connsiteY0"/>
              </a:cxn>
              <a:cxn ang="0">
                <a:pos x="connsiteX1" y="connsiteY1"/>
              </a:cxn>
              <a:cxn ang="0">
                <a:pos x="connsiteX2" y="connsiteY2"/>
              </a:cxn>
            </a:cxnLst>
            <a:rect l="l" t="t" r="r" b="b"/>
            <a:pathLst>
              <a:path w="2828662" h="4405331">
                <a:moveTo>
                  <a:pt x="0" y="0"/>
                </a:moveTo>
                <a:lnTo>
                  <a:pt x="2828662" y="2202666"/>
                </a:lnTo>
                <a:lnTo>
                  <a:pt x="0" y="4405331"/>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8" name="Freeform: Shape 17">
            <a:extLst>
              <a:ext uri="{FF2B5EF4-FFF2-40B4-BE49-F238E27FC236}">
                <a16:creationId xmlns:a16="http://schemas.microsoft.com/office/drawing/2014/main" id="{F2B7F1F1-7576-43C8-8B02-8D9D6595C6B6}"/>
              </a:ext>
            </a:extLst>
          </p:cNvPr>
          <p:cNvSpPr/>
          <p:nvPr userDrawn="1"/>
        </p:nvSpPr>
        <p:spPr>
          <a:xfrm rot="2283856">
            <a:off x="-1145000" y="3273775"/>
            <a:ext cx="9041918" cy="507660"/>
          </a:xfrm>
          <a:custGeom>
            <a:avLst/>
            <a:gdLst>
              <a:gd name="connsiteX0" fmla="*/ 0 w 8508719"/>
              <a:gd name="connsiteY0" fmla="*/ 0 h 507660"/>
              <a:gd name="connsiteX1" fmla="*/ 8508719 w 8508719"/>
              <a:gd name="connsiteY1" fmla="*/ 0 h 507660"/>
              <a:gd name="connsiteX2" fmla="*/ 8382750 w 8508719"/>
              <a:gd name="connsiteY2" fmla="*/ 507660 h 507660"/>
              <a:gd name="connsiteX3" fmla="*/ 397545 w 8508719"/>
              <a:gd name="connsiteY3" fmla="*/ 507660 h 507660"/>
            </a:gdLst>
            <a:ahLst/>
            <a:cxnLst>
              <a:cxn ang="0">
                <a:pos x="connsiteX0" y="connsiteY0"/>
              </a:cxn>
              <a:cxn ang="0">
                <a:pos x="connsiteX1" y="connsiteY1"/>
              </a:cxn>
              <a:cxn ang="0">
                <a:pos x="connsiteX2" y="connsiteY2"/>
              </a:cxn>
              <a:cxn ang="0">
                <a:pos x="connsiteX3" y="connsiteY3"/>
              </a:cxn>
            </a:cxnLst>
            <a:rect l="l" t="t" r="r" b="b"/>
            <a:pathLst>
              <a:path w="8508719" h="507660">
                <a:moveTo>
                  <a:pt x="0" y="0"/>
                </a:moveTo>
                <a:lnTo>
                  <a:pt x="8508719" y="0"/>
                </a:lnTo>
                <a:lnTo>
                  <a:pt x="8382750" y="507660"/>
                </a:lnTo>
                <a:lnTo>
                  <a:pt x="397545" y="50766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D8039C2-E1B0-4E55-85AC-2B71B79D8AE6}"/>
              </a:ext>
            </a:extLst>
          </p:cNvPr>
          <p:cNvSpPr/>
          <p:nvPr userDrawn="1"/>
        </p:nvSpPr>
        <p:spPr>
          <a:xfrm rot="19320000">
            <a:off x="6359981" y="2723208"/>
            <a:ext cx="7218431" cy="2018306"/>
          </a:xfrm>
          <a:custGeom>
            <a:avLst/>
            <a:gdLst>
              <a:gd name="connsiteX0" fmla="*/ 7218431 w 7218431"/>
              <a:gd name="connsiteY0" fmla="*/ 0 h 2018306"/>
              <a:gd name="connsiteX1" fmla="*/ 5641558 w 7218431"/>
              <a:gd name="connsiteY1" fmla="*/ 2018306 h 2018306"/>
              <a:gd name="connsiteX2" fmla="*/ 0 w 7218431"/>
              <a:gd name="connsiteY2" fmla="*/ 2018306 h 2018306"/>
              <a:gd name="connsiteX3" fmla="*/ 0 w 7218431"/>
              <a:gd name="connsiteY3" fmla="*/ 0 h 2018306"/>
              <a:gd name="connsiteX0" fmla="*/ 7218431 w 7218431"/>
              <a:gd name="connsiteY0" fmla="*/ 0 h 2018306"/>
              <a:gd name="connsiteX1" fmla="*/ 5641558 w 7218431"/>
              <a:gd name="connsiteY1" fmla="*/ 2018306 h 2018306"/>
              <a:gd name="connsiteX2" fmla="*/ 133423 w 7218431"/>
              <a:gd name="connsiteY2" fmla="*/ 2014099 h 2018306"/>
              <a:gd name="connsiteX3" fmla="*/ 0 w 7218431"/>
              <a:gd name="connsiteY3" fmla="*/ 0 h 2018306"/>
              <a:gd name="connsiteX4" fmla="*/ 7218431 w 7218431"/>
              <a:gd name="connsiteY4" fmla="*/ 0 h 2018306"/>
              <a:gd name="connsiteX0" fmla="*/ 7218431 w 7218431"/>
              <a:gd name="connsiteY0" fmla="*/ 0 h 2018306"/>
              <a:gd name="connsiteX1" fmla="*/ 5641558 w 7218431"/>
              <a:gd name="connsiteY1" fmla="*/ 2018306 h 2018306"/>
              <a:gd name="connsiteX2" fmla="*/ 131951 w 7218431"/>
              <a:gd name="connsiteY2" fmla="*/ 2002104 h 2018306"/>
              <a:gd name="connsiteX3" fmla="*/ 0 w 7218431"/>
              <a:gd name="connsiteY3" fmla="*/ 0 h 2018306"/>
              <a:gd name="connsiteX4" fmla="*/ 7218431 w 7218431"/>
              <a:gd name="connsiteY4" fmla="*/ 0 h 2018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8431" h="2018306">
                <a:moveTo>
                  <a:pt x="7218431" y="0"/>
                </a:moveTo>
                <a:lnTo>
                  <a:pt x="5641558" y="2018306"/>
                </a:lnTo>
                <a:lnTo>
                  <a:pt x="131951" y="2002104"/>
                </a:lnTo>
                <a:lnTo>
                  <a:pt x="0" y="0"/>
                </a:lnTo>
                <a:lnTo>
                  <a:pt x="7218431"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CC73BDD-47B2-4716-B34E-A2A208CF0460}"/>
              </a:ext>
            </a:extLst>
          </p:cNvPr>
          <p:cNvSpPr/>
          <p:nvPr userDrawn="1"/>
        </p:nvSpPr>
        <p:spPr>
          <a:xfrm rot="2283856">
            <a:off x="-1281243" y="3125602"/>
            <a:ext cx="10430561" cy="457200"/>
          </a:xfrm>
          <a:custGeom>
            <a:avLst/>
            <a:gdLst>
              <a:gd name="connsiteX0" fmla="*/ 0 w 9464629"/>
              <a:gd name="connsiteY0" fmla="*/ 0 h 457200"/>
              <a:gd name="connsiteX1" fmla="*/ 9464629 w 9464629"/>
              <a:gd name="connsiteY1" fmla="*/ 0 h 457200"/>
              <a:gd name="connsiteX2" fmla="*/ 9464629 w 9464629"/>
              <a:gd name="connsiteY2" fmla="*/ 19238 h 457200"/>
              <a:gd name="connsiteX3" fmla="*/ 9355955 w 9464629"/>
              <a:gd name="connsiteY3" fmla="*/ 457200 h 457200"/>
              <a:gd name="connsiteX4" fmla="*/ 358030 w 9464629"/>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629" h="457200">
                <a:moveTo>
                  <a:pt x="0" y="0"/>
                </a:moveTo>
                <a:lnTo>
                  <a:pt x="9464629" y="0"/>
                </a:lnTo>
                <a:lnTo>
                  <a:pt x="9464629" y="19238"/>
                </a:lnTo>
                <a:lnTo>
                  <a:pt x="9355955" y="457200"/>
                </a:lnTo>
                <a:lnTo>
                  <a:pt x="358030" y="457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1" y="0"/>
            <a:ext cx="12209257" cy="5122817"/>
          </a:xfrm>
          <a:custGeom>
            <a:avLst/>
            <a:gdLst>
              <a:gd name="connsiteX0" fmla="*/ 0 w 13115109"/>
              <a:gd name="connsiteY0" fmla="*/ 5122817 h 10245634"/>
              <a:gd name="connsiteX1" fmla="*/ 6557555 w 13115109"/>
              <a:gd name="connsiteY1" fmla="*/ 0 h 10245634"/>
              <a:gd name="connsiteX2" fmla="*/ 13115109 w 13115109"/>
              <a:gd name="connsiteY2" fmla="*/ 5122817 h 10245634"/>
              <a:gd name="connsiteX3" fmla="*/ 6557555 w 13115109"/>
              <a:gd name="connsiteY3" fmla="*/ 10245634 h 10245634"/>
              <a:gd name="connsiteX4" fmla="*/ 0 w 13115109"/>
              <a:gd name="connsiteY4" fmla="*/ 5122817 h 10245634"/>
              <a:gd name="connsiteX0" fmla="*/ 0 w 13115109"/>
              <a:gd name="connsiteY0" fmla="*/ 5122817 h 10245634"/>
              <a:gd name="connsiteX1" fmla="*/ 6557555 w 13115109"/>
              <a:gd name="connsiteY1" fmla="*/ 0 h 10245634"/>
              <a:gd name="connsiteX2" fmla="*/ 13115109 w 13115109"/>
              <a:gd name="connsiteY2" fmla="*/ 5122817 h 10245634"/>
              <a:gd name="connsiteX3" fmla="*/ 12187881 w 13115109"/>
              <a:gd name="connsiteY3" fmla="*/ 5839509 h 10245634"/>
              <a:gd name="connsiteX4" fmla="*/ 6557555 w 13115109"/>
              <a:gd name="connsiteY4" fmla="*/ 10245634 h 10245634"/>
              <a:gd name="connsiteX5" fmla="*/ 0 w 13115109"/>
              <a:gd name="connsiteY5" fmla="*/ 5122817 h 10245634"/>
              <a:gd name="connsiteX0" fmla="*/ 0 w 13115109"/>
              <a:gd name="connsiteY0" fmla="*/ 5196957 h 10319774"/>
              <a:gd name="connsiteX1" fmla="*/ 6483415 w 13115109"/>
              <a:gd name="connsiteY1" fmla="*/ 0 h 10319774"/>
              <a:gd name="connsiteX2" fmla="*/ 13115109 w 13115109"/>
              <a:gd name="connsiteY2" fmla="*/ 5196957 h 10319774"/>
              <a:gd name="connsiteX3" fmla="*/ 12187881 w 13115109"/>
              <a:gd name="connsiteY3" fmla="*/ 5913649 h 10319774"/>
              <a:gd name="connsiteX4" fmla="*/ 6557555 w 13115109"/>
              <a:gd name="connsiteY4" fmla="*/ 10319774 h 10319774"/>
              <a:gd name="connsiteX5" fmla="*/ 0 w 13115109"/>
              <a:gd name="connsiteY5" fmla="*/ 5196957 h 10319774"/>
              <a:gd name="connsiteX0" fmla="*/ 0 w 13115109"/>
              <a:gd name="connsiteY0" fmla="*/ 0 h 5122817"/>
              <a:gd name="connsiteX1" fmla="*/ 13115109 w 13115109"/>
              <a:gd name="connsiteY1" fmla="*/ 0 h 5122817"/>
              <a:gd name="connsiteX2" fmla="*/ 12187881 w 13115109"/>
              <a:gd name="connsiteY2" fmla="*/ 716692 h 5122817"/>
              <a:gd name="connsiteX3" fmla="*/ 6557555 w 13115109"/>
              <a:gd name="connsiteY3" fmla="*/ 5122817 h 5122817"/>
              <a:gd name="connsiteX4" fmla="*/ 0 w 13115109"/>
              <a:gd name="connsiteY4" fmla="*/ 0 h 5122817"/>
              <a:gd name="connsiteX0" fmla="*/ 0 w 12200709"/>
              <a:gd name="connsiteY0" fmla="*/ 0 h 5122817"/>
              <a:gd name="connsiteX1" fmla="*/ 12200709 w 12200709"/>
              <a:gd name="connsiteY1" fmla="*/ 42729 h 5122817"/>
              <a:gd name="connsiteX2" fmla="*/ 12187881 w 12200709"/>
              <a:gd name="connsiteY2" fmla="*/ 716692 h 5122817"/>
              <a:gd name="connsiteX3" fmla="*/ 6557555 w 12200709"/>
              <a:gd name="connsiteY3" fmla="*/ 5122817 h 5122817"/>
              <a:gd name="connsiteX4" fmla="*/ 0 w 12200709"/>
              <a:gd name="connsiteY4" fmla="*/ 0 h 5122817"/>
              <a:gd name="connsiteX0" fmla="*/ 0 w 12192164"/>
              <a:gd name="connsiteY0" fmla="*/ 17092 h 5139909"/>
              <a:gd name="connsiteX1" fmla="*/ 12192164 w 12192164"/>
              <a:gd name="connsiteY1" fmla="*/ 0 h 5139909"/>
              <a:gd name="connsiteX2" fmla="*/ 12187881 w 12192164"/>
              <a:gd name="connsiteY2" fmla="*/ 733784 h 5139909"/>
              <a:gd name="connsiteX3" fmla="*/ 6557555 w 12192164"/>
              <a:gd name="connsiteY3" fmla="*/ 5139909 h 5139909"/>
              <a:gd name="connsiteX4" fmla="*/ 0 w 12192164"/>
              <a:gd name="connsiteY4" fmla="*/ 17092 h 5139909"/>
              <a:gd name="connsiteX0" fmla="*/ 0 w 12188071"/>
              <a:gd name="connsiteY0" fmla="*/ 0 h 5122817"/>
              <a:gd name="connsiteX1" fmla="*/ 12183619 w 12188071"/>
              <a:gd name="connsiteY1" fmla="*/ 0 h 5122817"/>
              <a:gd name="connsiteX2" fmla="*/ 12187881 w 12188071"/>
              <a:gd name="connsiteY2" fmla="*/ 716692 h 5122817"/>
              <a:gd name="connsiteX3" fmla="*/ 6557555 w 12188071"/>
              <a:gd name="connsiteY3" fmla="*/ 5122817 h 5122817"/>
              <a:gd name="connsiteX4" fmla="*/ 0 w 12188071"/>
              <a:gd name="connsiteY4" fmla="*/ 0 h 5122817"/>
              <a:gd name="connsiteX0" fmla="*/ 0 w 12209257"/>
              <a:gd name="connsiteY0" fmla="*/ 0 h 5122817"/>
              <a:gd name="connsiteX1" fmla="*/ 12209257 w 12209257"/>
              <a:gd name="connsiteY1" fmla="*/ 0 h 5122817"/>
              <a:gd name="connsiteX2" fmla="*/ 12187881 w 12209257"/>
              <a:gd name="connsiteY2" fmla="*/ 716692 h 5122817"/>
              <a:gd name="connsiteX3" fmla="*/ 6557555 w 12209257"/>
              <a:gd name="connsiteY3" fmla="*/ 5122817 h 5122817"/>
              <a:gd name="connsiteX4" fmla="*/ 0 w 12209257"/>
              <a:gd name="connsiteY4" fmla="*/ 0 h 5122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257" h="5122817">
                <a:moveTo>
                  <a:pt x="0" y="0"/>
                </a:moveTo>
                <a:lnTo>
                  <a:pt x="12209257" y="0"/>
                </a:lnTo>
                <a:cubicBezTo>
                  <a:pt x="12207829" y="244595"/>
                  <a:pt x="12189309" y="472097"/>
                  <a:pt x="12187881" y="716692"/>
                </a:cubicBezTo>
                <a:lnTo>
                  <a:pt x="6557555" y="5122817"/>
                </a:lnTo>
                <a:lnTo>
                  <a:pt x="0" y="0"/>
                </a:lnTo>
                <a:close/>
              </a:path>
            </a:pathLst>
          </a:cu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326184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31F48C-B68C-4AA3-A327-D4E232CCC4D2}"/>
              </a:ext>
            </a:extLst>
          </p:cNvPr>
          <p:cNvSpPr/>
          <p:nvPr userDrawn="1"/>
        </p:nvSpPr>
        <p:spPr>
          <a:xfrm>
            <a:off x="7570177" y="551723"/>
            <a:ext cx="3436232" cy="5152744"/>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Picture Placeholder 2">
            <a:extLst>
              <a:ext uri="{FF2B5EF4-FFF2-40B4-BE49-F238E27FC236}">
                <a16:creationId xmlns:a16="http://schemas.microsoft.com/office/drawing/2014/main" id="{B87D57F6-B3F3-4B57-BA8C-5AE6983ACFCC}"/>
              </a:ext>
            </a:extLst>
          </p:cNvPr>
          <p:cNvSpPr>
            <a:spLocks noGrp="1"/>
          </p:cNvSpPr>
          <p:nvPr>
            <p:ph type="pic" idx="14" hasCustomPrompt="1"/>
          </p:nvPr>
        </p:nvSpPr>
        <p:spPr>
          <a:xfrm>
            <a:off x="6972300" y="1144427"/>
            <a:ext cx="3436232" cy="5152743"/>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66975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1DBA1EF6-0120-4FD9-94E5-779BB393F898}"/>
              </a:ext>
            </a:extLst>
          </p:cNvPr>
          <p:cNvSpPr>
            <a:spLocks noGrp="1"/>
          </p:cNvSpPr>
          <p:nvPr>
            <p:ph type="pic" idx="10" hasCustomPrompt="1"/>
          </p:nvPr>
        </p:nvSpPr>
        <p:spPr>
          <a:xfrm>
            <a:off x="905691" y="1825115"/>
            <a:ext cx="2269640" cy="2736304"/>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Picture Placeholder 2">
            <a:extLst>
              <a:ext uri="{FF2B5EF4-FFF2-40B4-BE49-F238E27FC236}">
                <a16:creationId xmlns:a16="http://schemas.microsoft.com/office/drawing/2014/main" id="{CC104F0A-ED0B-4B03-BB73-35F8EF9C879D}"/>
              </a:ext>
            </a:extLst>
          </p:cNvPr>
          <p:cNvSpPr>
            <a:spLocks noGrp="1"/>
          </p:cNvSpPr>
          <p:nvPr>
            <p:ph type="pic" idx="11" hasCustomPrompt="1"/>
          </p:nvPr>
        </p:nvSpPr>
        <p:spPr>
          <a:xfrm>
            <a:off x="3615156" y="1825115"/>
            <a:ext cx="2269640" cy="2736304"/>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6" name="Picture Placeholder 2">
            <a:extLst>
              <a:ext uri="{FF2B5EF4-FFF2-40B4-BE49-F238E27FC236}">
                <a16:creationId xmlns:a16="http://schemas.microsoft.com/office/drawing/2014/main" id="{3D72AD60-8A2A-4487-9377-E72F5DAF9591}"/>
              </a:ext>
            </a:extLst>
          </p:cNvPr>
          <p:cNvSpPr>
            <a:spLocks noGrp="1"/>
          </p:cNvSpPr>
          <p:nvPr>
            <p:ph type="pic" idx="12" hasCustomPrompt="1"/>
          </p:nvPr>
        </p:nvSpPr>
        <p:spPr>
          <a:xfrm>
            <a:off x="6324621" y="1825115"/>
            <a:ext cx="2269640" cy="2736304"/>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7" name="Picture Placeholder 2">
            <a:extLst>
              <a:ext uri="{FF2B5EF4-FFF2-40B4-BE49-F238E27FC236}">
                <a16:creationId xmlns:a16="http://schemas.microsoft.com/office/drawing/2014/main" id="{45BC6D7C-2CF0-49D1-A2B8-C1EFBA0121D3}"/>
              </a:ext>
            </a:extLst>
          </p:cNvPr>
          <p:cNvSpPr>
            <a:spLocks noGrp="1"/>
          </p:cNvSpPr>
          <p:nvPr>
            <p:ph type="pic" idx="13" hasCustomPrompt="1"/>
          </p:nvPr>
        </p:nvSpPr>
        <p:spPr>
          <a:xfrm>
            <a:off x="9034358" y="1825115"/>
            <a:ext cx="2269640" cy="2736304"/>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8" name="Rectangle 17">
            <a:extLst>
              <a:ext uri="{FF2B5EF4-FFF2-40B4-BE49-F238E27FC236}">
                <a16:creationId xmlns:a16="http://schemas.microsoft.com/office/drawing/2014/main" id="{37E2B474-D042-4F01-B278-52778C725B39}"/>
              </a:ext>
            </a:extLst>
          </p:cNvPr>
          <p:cNvSpPr/>
          <p:nvPr userDrawn="1"/>
        </p:nvSpPr>
        <p:spPr>
          <a:xfrm>
            <a:off x="905691" y="4561418"/>
            <a:ext cx="2269892" cy="1608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latin typeface="+mn-lt"/>
            </a:endParaRPr>
          </a:p>
        </p:txBody>
      </p:sp>
      <p:sp>
        <p:nvSpPr>
          <p:cNvPr id="19" name="Rectangle 18">
            <a:extLst>
              <a:ext uri="{FF2B5EF4-FFF2-40B4-BE49-F238E27FC236}">
                <a16:creationId xmlns:a16="http://schemas.microsoft.com/office/drawing/2014/main" id="{FB75FD73-E0B7-46DB-A8A2-DB3BEABFDC72}"/>
              </a:ext>
            </a:extLst>
          </p:cNvPr>
          <p:cNvSpPr/>
          <p:nvPr userDrawn="1"/>
        </p:nvSpPr>
        <p:spPr>
          <a:xfrm>
            <a:off x="3615176" y="4561418"/>
            <a:ext cx="2269892" cy="1608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latin typeface="+mn-lt"/>
            </a:endParaRPr>
          </a:p>
        </p:txBody>
      </p:sp>
      <p:sp>
        <p:nvSpPr>
          <p:cNvPr id="20" name="Rectangle 19">
            <a:extLst>
              <a:ext uri="{FF2B5EF4-FFF2-40B4-BE49-F238E27FC236}">
                <a16:creationId xmlns:a16="http://schemas.microsoft.com/office/drawing/2014/main" id="{1CD9A03F-A307-424B-822C-11AE6E934AEA}"/>
              </a:ext>
            </a:extLst>
          </p:cNvPr>
          <p:cNvSpPr/>
          <p:nvPr userDrawn="1"/>
        </p:nvSpPr>
        <p:spPr>
          <a:xfrm>
            <a:off x="6324642" y="4561418"/>
            <a:ext cx="2269892" cy="1608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latin typeface="+mn-lt"/>
            </a:endParaRPr>
          </a:p>
        </p:txBody>
      </p:sp>
      <p:sp>
        <p:nvSpPr>
          <p:cNvPr id="21" name="Rectangle 20">
            <a:extLst>
              <a:ext uri="{FF2B5EF4-FFF2-40B4-BE49-F238E27FC236}">
                <a16:creationId xmlns:a16="http://schemas.microsoft.com/office/drawing/2014/main" id="{DFBD4969-EFAC-4D12-9E84-0A6976D2641B}"/>
              </a:ext>
            </a:extLst>
          </p:cNvPr>
          <p:cNvSpPr/>
          <p:nvPr userDrawn="1"/>
        </p:nvSpPr>
        <p:spPr>
          <a:xfrm>
            <a:off x="9034106" y="4561418"/>
            <a:ext cx="2269892" cy="1608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latin typeface="+mn-lt"/>
            </a:endParaRPr>
          </a:p>
        </p:txBody>
      </p:sp>
      <p:sp>
        <p:nvSpPr>
          <p:cNvPr id="22" name="Rectangle 12">
            <a:extLst>
              <a:ext uri="{FF2B5EF4-FFF2-40B4-BE49-F238E27FC236}">
                <a16:creationId xmlns:a16="http://schemas.microsoft.com/office/drawing/2014/main" id="{4ECE345D-A446-47CA-92D2-945255192249}"/>
              </a:ext>
            </a:extLst>
          </p:cNvPr>
          <p:cNvSpPr/>
          <p:nvPr userDrawn="1"/>
        </p:nvSpPr>
        <p:spPr>
          <a:xfrm>
            <a:off x="905691" y="4561418"/>
            <a:ext cx="2269892"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latin typeface="+mn-lt"/>
            </a:endParaRPr>
          </a:p>
        </p:txBody>
      </p:sp>
      <p:sp>
        <p:nvSpPr>
          <p:cNvPr id="23" name="Rectangle 13">
            <a:extLst>
              <a:ext uri="{FF2B5EF4-FFF2-40B4-BE49-F238E27FC236}">
                <a16:creationId xmlns:a16="http://schemas.microsoft.com/office/drawing/2014/main" id="{1F8A95E2-762C-4F80-A59C-0186AD9AB293}"/>
              </a:ext>
            </a:extLst>
          </p:cNvPr>
          <p:cNvSpPr/>
          <p:nvPr userDrawn="1"/>
        </p:nvSpPr>
        <p:spPr>
          <a:xfrm>
            <a:off x="3615176" y="4561418"/>
            <a:ext cx="2269892"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latin typeface="+mn-lt"/>
            </a:endParaRPr>
          </a:p>
        </p:txBody>
      </p:sp>
      <p:sp>
        <p:nvSpPr>
          <p:cNvPr id="24" name="Rectangle 14">
            <a:extLst>
              <a:ext uri="{FF2B5EF4-FFF2-40B4-BE49-F238E27FC236}">
                <a16:creationId xmlns:a16="http://schemas.microsoft.com/office/drawing/2014/main" id="{8EC859B7-B374-4919-872B-1599240455F5}"/>
              </a:ext>
            </a:extLst>
          </p:cNvPr>
          <p:cNvSpPr/>
          <p:nvPr userDrawn="1"/>
        </p:nvSpPr>
        <p:spPr>
          <a:xfrm>
            <a:off x="6324642" y="4561418"/>
            <a:ext cx="2269892"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latin typeface="+mn-lt"/>
            </a:endParaRPr>
          </a:p>
        </p:txBody>
      </p:sp>
      <p:sp>
        <p:nvSpPr>
          <p:cNvPr id="25" name="Rectangle 15">
            <a:extLst>
              <a:ext uri="{FF2B5EF4-FFF2-40B4-BE49-F238E27FC236}">
                <a16:creationId xmlns:a16="http://schemas.microsoft.com/office/drawing/2014/main" id="{6A9C259D-41E4-4701-AC62-7C25AC824137}"/>
              </a:ext>
            </a:extLst>
          </p:cNvPr>
          <p:cNvSpPr/>
          <p:nvPr userDrawn="1"/>
        </p:nvSpPr>
        <p:spPr>
          <a:xfrm>
            <a:off x="9034106" y="4561418"/>
            <a:ext cx="2269892" cy="1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latin typeface="+mn-lt"/>
            </a:endParaRPr>
          </a:p>
        </p:txBody>
      </p:sp>
    </p:spTree>
    <p:extLst>
      <p:ext uri="{BB962C8B-B14F-4D97-AF65-F5344CB8AC3E}">
        <p14:creationId xmlns:p14="http://schemas.microsoft.com/office/powerpoint/2010/main" val="1281311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767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46006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140921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540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898601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82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42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18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899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055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636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1F4041B-47EF-4111-8834-E95C31D4AA28}"/>
              </a:ext>
            </a:extLst>
          </p:cNvPr>
          <p:cNvSpPr/>
          <p:nvPr userDrawn="1"/>
        </p:nvSpPr>
        <p:spPr>
          <a:xfrm>
            <a:off x="0" y="0"/>
            <a:ext cx="12192001" cy="6858000"/>
          </a:xfrm>
          <a:custGeom>
            <a:avLst/>
            <a:gdLst>
              <a:gd name="connsiteX0" fmla="*/ 12240039 w 12240039"/>
              <a:gd name="connsiteY0" fmla="*/ 5335596 h 6858000"/>
              <a:gd name="connsiteX1" fmla="*/ 12240039 w 12240039"/>
              <a:gd name="connsiteY1" fmla="*/ 6858000 h 6858000"/>
              <a:gd name="connsiteX2" fmla="*/ 11571468 w 12240039"/>
              <a:gd name="connsiteY2" fmla="*/ 6858000 h 6858000"/>
              <a:gd name="connsiteX3" fmla="*/ 11571468 w 12240039"/>
              <a:gd name="connsiteY3" fmla="*/ 1 h 6858000"/>
              <a:gd name="connsiteX4" fmla="*/ 12240039 w 12240039"/>
              <a:gd name="connsiteY4" fmla="*/ 1 h 6858000"/>
              <a:gd name="connsiteX5" fmla="*/ 12240039 w 12240039"/>
              <a:gd name="connsiteY5" fmla="*/ 1522405 h 6858000"/>
              <a:gd name="connsiteX6" fmla="*/ 9257174 w 12240039"/>
              <a:gd name="connsiteY6" fmla="*/ 1 h 6858000"/>
              <a:gd name="connsiteX7" fmla="*/ 10763036 w 12240039"/>
              <a:gd name="connsiteY7" fmla="*/ 1 h 6858000"/>
              <a:gd name="connsiteX8" fmla="*/ 12240039 w 12240039"/>
              <a:gd name="connsiteY8" fmla="*/ 3363290 h 6858000"/>
              <a:gd name="connsiteX9" fmla="*/ 12240039 w 12240039"/>
              <a:gd name="connsiteY9" fmla="*/ 3494711 h 6858000"/>
              <a:gd name="connsiteX10" fmla="*/ 10763036 w 12240039"/>
              <a:gd name="connsiteY10" fmla="*/ 6858000 h 6858000"/>
              <a:gd name="connsiteX11" fmla="*/ 9257174 w 12240039"/>
              <a:gd name="connsiteY11" fmla="*/ 6858000 h 6858000"/>
              <a:gd name="connsiteX12" fmla="*/ 10763036 w 12240039"/>
              <a:gd name="connsiteY12" fmla="*/ 3429000 h 6858000"/>
              <a:gd name="connsiteX13" fmla="*/ 6942881 w 12240039"/>
              <a:gd name="connsiteY13" fmla="*/ 0 h 6858000"/>
              <a:gd name="connsiteX14" fmla="*/ 8448742 w 12240039"/>
              <a:gd name="connsiteY14" fmla="*/ 0 h 6858000"/>
              <a:gd name="connsiteX15" fmla="*/ 9954603 w 12240039"/>
              <a:gd name="connsiteY15" fmla="*/ 3429000 h 6858000"/>
              <a:gd name="connsiteX16" fmla="*/ 8448742 w 12240039"/>
              <a:gd name="connsiteY16" fmla="*/ 6858000 h 6858000"/>
              <a:gd name="connsiteX17" fmla="*/ 6942881 w 12240039"/>
              <a:gd name="connsiteY17" fmla="*/ 6858000 h 6858000"/>
              <a:gd name="connsiteX18" fmla="*/ 8448742 w 12240039"/>
              <a:gd name="connsiteY18" fmla="*/ 3429000 h 6858000"/>
              <a:gd name="connsiteX19" fmla="*/ 4628587 w 12240039"/>
              <a:gd name="connsiteY19" fmla="*/ 0 h 6858000"/>
              <a:gd name="connsiteX20" fmla="*/ 6134449 w 12240039"/>
              <a:gd name="connsiteY20" fmla="*/ 0 h 6858000"/>
              <a:gd name="connsiteX21" fmla="*/ 7640310 w 12240039"/>
              <a:gd name="connsiteY21" fmla="*/ 3429000 h 6858000"/>
              <a:gd name="connsiteX22" fmla="*/ 6134449 w 12240039"/>
              <a:gd name="connsiteY22" fmla="*/ 6858000 h 6858000"/>
              <a:gd name="connsiteX23" fmla="*/ 4628587 w 12240039"/>
              <a:gd name="connsiteY23" fmla="*/ 6858000 h 6858000"/>
              <a:gd name="connsiteX24" fmla="*/ 6134449 w 12240039"/>
              <a:gd name="connsiteY24" fmla="*/ 3429000 h 6858000"/>
              <a:gd name="connsiteX25" fmla="*/ 2314294 w 12240039"/>
              <a:gd name="connsiteY25" fmla="*/ 0 h 6858000"/>
              <a:gd name="connsiteX26" fmla="*/ 3820156 w 12240039"/>
              <a:gd name="connsiteY26" fmla="*/ 0 h 6858000"/>
              <a:gd name="connsiteX27" fmla="*/ 5326016 w 12240039"/>
              <a:gd name="connsiteY27" fmla="*/ 3429000 h 6858000"/>
              <a:gd name="connsiteX28" fmla="*/ 3820156 w 12240039"/>
              <a:gd name="connsiteY28" fmla="*/ 6858000 h 6858000"/>
              <a:gd name="connsiteX29" fmla="*/ 2314294 w 12240039"/>
              <a:gd name="connsiteY29" fmla="*/ 6858000 h 6858000"/>
              <a:gd name="connsiteX30" fmla="*/ 3820156 w 12240039"/>
              <a:gd name="connsiteY30" fmla="*/ 3429000 h 6858000"/>
              <a:gd name="connsiteX31" fmla="*/ 0 w 12240039"/>
              <a:gd name="connsiteY31" fmla="*/ 0 h 6858000"/>
              <a:gd name="connsiteX32" fmla="*/ 1505862 w 12240039"/>
              <a:gd name="connsiteY32" fmla="*/ 0 h 6858000"/>
              <a:gd name="connsiteX33" fmla="*/ 3011723 w 12240039"/>
              <a:gd name="connsiteY33" fmla="*/ 3429000 h 6858000"/>
              <a:gd name="connsiteX34" fmla="*/ 1505862 w 12240039"/>
              <a:gd name="connsiteY34" fmla="*/ 6858000 h 6858000"/>
              <a:gd name="connsiteX35" fmla="*/ 0 w 12240039"/>
              <a:gd name="connsiteY35" fmla="*/ 6858000 h 6858000"/>
              <a:gd name="connsiteX36" fmla="*/ 1505862 w 12240039"/>
              <a:gd name="connsiteY3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40039" h="6858000">
                <a:moveTo>
                  <a:pt x="12240039" y="5335596"/>
                </a:moveTo>
                <a:lnTo>
                  <a:pt x="12240039" y="6858000"/>
                </a:lnTo>
                <a:lnTo>
                  <a:pt x="11571468" y="6858000"/>
                </a:lnTo>
                <a:close/>
                <a:moveTo>
                  <a:pt x="11571468" y="1"/>
                </a:moveTo>
                <a:lnTo>
                  <a:pt x="12240039" y="1"/>
                </a:lnTo>
                <a:lnTo>
                  <a:pt x="12240039" y="1522405"/>
                </a:lnTo>
                <a:close/>
                <a:moveTo>
                  <a:pt x="9257174" y="1"/>
                </a:moveTo>
                <a:lnTo>
                  <a:pt x="10763036" y="1"/>
                </a:lnTo>
                <a:lnTo>
                  <a:pt x="12240039" y="3363290"/>
                </a:lnTo>
                <a:lnTo>
                  <a:pt x="12240039" y="3494711"/>
                </a:lnTo>
                <a:lnTo>
                  <a:pt x="10763036" y="6858000"/>
                </a:lnTo>
                <a:lnTo>
                  <a:pt x="9257174" y="6858000"/>
                </a:lnTo>
                <a:lnTo>
                  <a:pt x="10763036" y="3429000"/>
                </a:lnTo>
                <a:close/>
                <a:moveTo>
                  <a:pt x="6942881" y="0"/>
                </a:moveTo>
                <a:lnTo>
                  <a:pt x="8448742" y="0"/>
                </a:lnTo>
                <a:lnTo>
                  <a:pt x="9954603" y="3429000"/>
                </a:lnTo>
                <a:lnTo>
                  <a:pt x="8448742" y="6858000"/>
                </a:lnTo>
                <a:lnTo>
                  <a:pt x="6942881" y="6858000"/>
                </a:lnTo>
                <a:lnTo>
                  <a:pt x="8448742" y="3429000"/>
                </a:lnTo>
                <a:close/>
                <a:moveTo>
                  <a:pt x="4628587" y="0"/>
                </a:moveTo>
                <a:lnTo>
                  <a:pt x="6134449" y="0"/>
                </a:lnTo>
                <a:lnTo>
                  <a:pt x="7640310" y="3429000"/>
                </a:lnTo>
                <a:lnTo>
                  <a:pt x="6134449" y="6858000"/>
                </a:lnTo>
                <a:lnTo>
                  <a:pt x="4628587" y="6858000"/>
                </a:lnTo>
                <a:lnTo>
                  <a:pt x="6134449" y="3429000"/>
                </a:lnTo>
                <a:close/>
                <a:moveTo>
                  <a:pt x="2314294" y="0"/>
                </a:moveTo>
                <a:lnTo>
                  <a:pt x="3820156" y="0"/>
                </a:lnTo>
                <a:lnTo>
                  <a:pt x="5326016" y="3429000"/>
                </a:lnTo>
                <a:lnTo>
                  <a:pt x="3820156" y="6858000"/>
                </a:lnTo>
                <a:lnTo>
                  <a:pt x="2314294" y="6858000"/>
                </a:lnTo>
                <a:lnTo>
                  <a:pt x="3820156" y="3429000"/>
                </a:lnTo>
                <a:close/>
                <a:moveTo>
                  <a:pt x="0" y="0"/>
                </a:moveTo>
                <a:lnTo>
                  <a:pt x="1505862" y="0"/>
                </a:lnTo>
                <a:lnTo>
                  <a:pt x="3011723" y="3429000"/>
                </a:lnTo>
                <a:lnTo>
                  <a:pt x="1505862" y="6858000"/>
                </a:lnTo>
                <a:lnTo>
                  <a:pt x="0" y="6858000"/>
                </a:lnTo>
                <a:lnTo>
                  <a:pt x="1505862" y="3429000"/>
                </a:lnTo>
                <a:close/>
              </a:path>
            </a:pathLst>
          </a:custGeom>
          <a:solidFill>
            <a:schemeClr val="accent2">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95023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737" r:id="rId2"/>
    <p:sldLayoutId id="2147483738" r:id="rId3"/>
    <p:sldLayoutId id="2147483740" r:id="rId4"/>
    <p:sldLayoutId id="2147483743" r:id="rId5"/>
    <p:sldLayoutId id="2147483739" r:id="rId6"/>
    <p:sldLayoutId id="2147483741" r:id="rId7"/>
    <p:sldLayoutId id="2147483742" r:id="rId8"/>
    <p:sldLayoutId id="2147483655" r:id="rId9"/>
    <p:sldLayoutId id="2147483736" r:id="rId10"/>
    <p:sldLayoutId id="2147483731" r:id="rId11"/>
    <p:sldLayoutId id="2147483747" r:id="rId12"/>
    <p:sldLayoutId id="2147483750" r:id="rId13"/>
    <p:sldLayoutId id="2147483746" r:id="rId14"/>
    <p:sldLayoutId id="2147483745" r:id="rId15"/>
    <p:sldLayoutId id="2147483744" r:id="rId16"/>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686" r:id="rId1"/>
    <p:sldLayoutId id="2147483654" r:id="rId2"/>
    <p:sldLayoutId id="2147483656" r:id="rId3"/>
    <p:sldLayoutId id="2147483687" r:id="rId4"/>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mailto:info@mcsstampi.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9000" r="-1000" b="-9000"/>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26F5B22-F290-42E8-A061-2532E3CA4EC3}"/>
              </a:ext>
            </a:extLst>
          </p:cNvPr>
          <p:cNvSpPr>
            <a:spLocks/>
          </p:cNvSpPr>
          <p:nvPr/>
        </p:nvSpPr>
        <p:spPr bwMode="auto">
          <a:xfrm>
            <a:off x="-101600" y="3617018"/>
            <a:ext cx="12293600" cy="3362901"/>
          </a:xfrm>
          <a:custGeom>
            <a:avLst/>
            <a:gdLst>
              <a:gd name="connsiteX0" fmla="*/ 5307865 w 12192148"/>
              <a:gd name="connsiteY0" fmla="*/ 0 h 3240980"/>
              <a:gd name="connsiteX1" fmla="*/ 5817217 w 12192148"/>
              <a:gd name="connsiteY1" fmla="*/ 0 h 3240980"/>
              <a:gd name="connsiteX2" fmla="*/ 5817217 w 12192148"/>
              <a:gd name="connsiteY2" fmla="*/ 697113 h 3240980"/>
              <a:gd name="connsiteX3" fmla="*/ 6190042 w 12192148"/>
              <a:gd name="connsiteY3" fmla="*/ 697113 h 3240980"/>
              <a:gd name="connsiteX4" fmla="*/ 6190042 w 12192148"/>
              <a:gd name="connsiteY4" fmla="*/ 1325570 h 3240980"/>
              <a:gd name="connsiteX5" fmla="*/ 6489353 w 12192148"/>
              <a:gd name="connsiteY5" fmla="*/ 1325570 h 3240980"/>
              <a:gd name="connsiteX6" fmla="*/ 6489353 w 12192148"/>
              <a:gd name="connsiteY6" fmla="*/ 1114324 h 3240980"/>
              <a:gd name="connsiteX7" fmla="*/ 6898935 w 12192148"/>
              <a:gd name="connsiteY7" fmla="*/ 1114324 h 3240980"/>
              <a:gd name="connsiteX8" fmla="*/ 6898935 w 12192148"/>
              <a:gd name="connsiteY8" fmla="*/ 348556 h 3240980"/>
              <a:gd name="connsiteX9" fmla="*/ 7219249 w 12192148"/>
              <a:gd name="connsiteY9" fmla="*/ 348556 h 3240980"/>
              <a:gd name="connsiteX10" fmla="*/ 7219249 w 12192148"/>
              <a:gd name="connsiteY10" fmla="*/ 1093199 h 3240980"/>
              <a:gd name="connsiteX11" fmla="*/ 7413539 w 12192148"/>
              <a:gd name="connsiteY11" fmla="*/ 1093199 h 3240980"/>
              <a:gd name="connsiteX12" fmla="*/ 7413539 w 12192148"/>
              <a:gd name="connsiteY12" fmla="*/ 517553 h 3240980"/>
              <a:gd name="connsiteX13" fmla="*/ 7875631 w 12192148"/>
              <a:gd name="connsiteY13" fmla="*/ 517553 h 3240980"/>
              <a:gd name="connsiteX14" fmla="*/ 7875631 w 12192148"/>
              <a:gd name="connsiteY14" fmla="*/ 1103761 h 3240980"/>
              <a:gd name="connsiteX15" fmla="*/ 8342975 w 12192148"/>
              <a:gd name="connsiteY15" fmla="*/ 1103761 h 3240980"/>
              <a:gd name="connsiteX16" fmla="*/ 8342975 w 12192148"/>
              <a:gd name="connsiteY16" fmla="*/ 739362 h 3240980"/>
              <a:gd name="connsiteX17" fmla="*/ 8852328 w 12192148"/>
              <a:gd name="connsiteY17" fmla="*/ 739362 h 3240980"/>
              <a:gd name="connsiteX18" fmla="*/ 8852328 w 12192148"/>
              <a:gd name="connsiteY18" fmla="*/ 1093199 h 3240980"/>
              <a:gd name="connsiteX19" fmla="*/ 9240906 w 12192148"/>
              <a:gd name="connsiteY19" fmla="*/ 1093199 h 3240980"/>
              <a:gd name="connsiteX20" fmla="*/ 9240906 w 12192148"/>
              <a:gd name="connsiteY20" fmla="*/ 924202 h 3240980"/>
              <a:gd name="connsiteX21" fmla="*/ 9503459 w 12192148"/>
              <a:gd name="connsiteY21" fmla="*/ 929483 h 3240980"/>
              <a:gd name="connsiteX22" fmla="*/ 9503459 w 12192148"/>
              <a:gd name="connsiteY22" fmla="*/ 781611 h 3240980"/>
              <a:gd name="connsiteX23" fmla="*/ 9771263 w 12192148"/>
              <a:gd name="connsiteY23" fmla="*/ 781611 h 3240980"/>
              <a:gd name="connsiteX24" fmla="*/ 9771263 w 12192148"/>
              <a:gd name="connsiteY24" fmla="*/ 918921 h 3240980"/>
              <a:gd name="connsiteX25" fmla="*/ 10028565 w 12192148"/>
              <a:gd name="connsiteY25" fmla="*/ 918921 h 3240980"/>
              <a:gd name="connsiteX26" fmla="*/ 10028565 w 12192148"/>
              <a:gd name="connsiteY26" fmla="*/ 765768 h 3240980"/>
              <a:gd name="connsiteX27" fmla="*/ 10280615 w 12192148"/>
              <a:gd name="connsiteY27" fmla="*/ 771049 h 3240980"/>
              <a:gd name="connsiteX28" fmla="*/ 10280615 w 12192148"/>
              <a:gd name="connsiteY28" fmla="*/ 190122 h 3240980"/>
              <a:gd name="connsiteX29" fmla="*/ 10789968 w 12192148"/>
              <a:gd name="connsiteY29" fmla="*/ 190122 h 3240980"/>
              <a:gd name="connsiteX30" fmla="*/ 10789968 w 12192148"/>
              <a:gd name="connsiteY30" fmla="*/ 697113 h 3240980"/>
              <a:gd name="connsiteX31" fmla="*/ 11168044 w 12192148"/>
              <a:gd name="connsiteY31" fmla="*/ 697113 h 3240980"/>
              <a:gd name="connsiteX32" fmla="*/ 11168044 w 12192148"/>
              <a:gd name="connsiteY32" fmla="*/ 1621315 h 3240980"/>
              <a:gd name="connsiteX33" fmla="*/ 11467354 w 12192148"/>
              <a:gd name="connsiteY33" fmla="*/ 1621315 h 3240980"/>
              <a:gd name="connsiteX34" fmla="*/ 11467354 w 12192148"/>
              <a:gd name="connsiteY34" fmla="*/ 1114324 h 3240980"/>
              <a:gd name="connsiteX35" fmla="*/ 11871686 w 12192148"/>
              <a:gd name="connsiteY35" fmla="*/ 1114324 h 3240980"/>
              <a:gd name="connsiteX36" fmla="*/ 11871686 w 12192148"/>
              <a:gd name="connsiteY36" fmla="*/ 348556 h 3240980"/>
              <a:gd name="connsiteX37" fmla="*/ 12192000 w 12192148"/>
              <a:gd name="connsiteY37" fmla="*/ 348556 h 3240980"/>
              <a:gd name="connsiteX38" fmla="*/ 12192000 w 12192148"/>
              <a:gd name="connsiteY38" fmla="*/ 1754103 h 3240980"/>
              <a:gd name="connsiteX39" fmla="*/ 12192000 w 12192148"/>
              <a:gd name="connsiteY39" fmla="*/ 1896676 h 3240980"/>
              <a:gd name="connsiteX40" fmla="*/ 12192148 w 12192148"/>
              <a:gd name="connsiteY40" fmla="*/ 1896676 h 3240980"/>
              <a:gd name="connsiteX41" fmla="*/ 12192148 w 12192148"/>
              <a:gd name="connsiteY41" fmla="*/ 3240980 h 3240980"/>
              <a:gd name="connsiteX42" fmla="*/ 0 w 12192148"/>
              <a:gd name="connsiteY42" fmla="*/ 3240980 h 3240980"/>
              <a:gd name="connsiteX43" fmla="*/ 0 w 12192148"/>
              <a:gd name="connsiteY43" fmla="*/ 2054369 h 3240980"/>
              <a:gd name="connsiteX44" fmla="*/ 0 w 12192148"/>
              <a:gd name="connsiteY44" fmla="*/ 1896676 h 3240980"/>
              <a:gd name="connsiteX45" fmla="*/ 0 w 12192148"/>
              <a:gd name="connsiteY45" fmla="*/ 1573784 h 3240980"/>
              <a:gd name="connsiteX46" fmla="*/ 112847 w 12192148"/>
              <a:gd name="connsiteY46" fmla="*/ 1573784 h 3240980"/>
              <a:gd name="connsiteX47" fmla="*/ 293106 w 12192148"/>
              <a:gd name="connsiteY47" fmla="*/ 1573784 h 3240980"/>
              <a:gd name="connsiteX48" fmla="*/ 293106 w 12192148"/>
              <a:gd name="connsiteY48" fmla="*/ 411930 h 3240980"/>
              <a:gd name="connsiteX49" fmla="*/ 655428 w 12192148"/>
              <a:gd name="connsiteY49" fmla="*/ 411930 h 3240980"/>
              <a:gd name="connsiteX50" fmla="*/ 655428 w 12192148"/>
              <a:gd name="connsiteY50" fmla="*/ 1373100 h 3240980"/>
              <a:gd name="connsiteX51" fmla="*/ 791956 w 12192148"/>
              <a:gd name="connsiteY51" fmla="*/ 1188260 h 3240980"/>
              <a:gd name="connsiteX52" fmla="*/ 954739 w 12192148"/>
              <a:gd name="connsiteY52" fmla="*/ 1399506 h 3240980"/>
              <a:gd name="connsiteX53" fmla="*/ 1101768 w 12192148"/>
              <a:gd name="connsiteY53" fmla="*/ 1188260 h 3240980"/>
              <a:gd name="connsiteX54" fmla="*/ 1264551 w 12192148"/>
              <a:gd name="connsiteY54" fmla="*/ 1399506 h 3240980"/>
              <a:gd name="connsiteX55" fmla="*/ 1411580 w 12192148"/>
              <a:gd name="connsiteY55" fmla="*/ 1188260 h 3240980"/>
              <a:gd name="connsiteX56" fmla="*/ 1574363 w 12192148"/>
              <a:gd name="connsiteY56" fmla="*/ 1399506 h 3240980"/>
              <a:gd name="connsiteX57" fmla="*/ 1574363 w 12192148"/>
              <a:gd name="connsiteY57" fmla="*/ 1447036 h 3240980"/>
              <a:gd name="connsiteX58" fmla="*/ 1721393 w 12192148"/>
              <a:gd name="connsiteY58" fmla="*/ 1447036 h 3240980"/>
              <a:gd name="connsiteX59" fmla="*/ 1721393 w 12192148"/>
              <a:gd name="connsiteY59" fmla="*/ 1299164 h 3240980"/>
              <a:gd name="connsiteX60" fmla="*/ 1537606 w 12192148"/>
              <a:gd name="connsiteY60" fmla="*/ 1072074 h 3240980"/>
              <a:gd name="connsiteX61" fmla="*/ 1721393 w 12192148"/>
              <a:gd name="connsiteY61" fmla="*/ 844985 h 3240980"/>
              <a:gd name="connsiteX62" fmla="*/ 1721393 w 12192148"/>
              <a:gd name="connsiteY62" fmla="*/ 586208 h 3240980"/>
              <a:gd name="connsiteX63" fmla="*/ 1815912 w 12192148"/>
              <a:gd name="connsiteY63" fmla="*/ 586208 h 3240980"/>
              <a:gd name="connsiteX64" fmla="*/ 1815912 w 12192148"/>
              <a:gd name="connsiteY64" fmla="*/ 844985 h 3240980"/>
              <a:gd name="connsiteX65" fmla="*/ 1999699 w 12192148"/>
              <a:gd name="connsiteY65" fmla="*/ 1072074 h 3240980"/>
              <a:gd name="connsiteX66" fmla="*/ 1815912 w 12192148"/>
              <a:gd name="connsiteY66" fmla="*/ 1299164 h 3240980"/>
              <a:gd name="connsiteX67" fmla="*/ 1815912 w 12192148"/>
              <a:gd name="connsiteY67" fmla="*/ 1447036 h 3240980"/>
              <a:gd name="connsiteX68" fmla="*/ 1941937 w 12192148"/>
              <a:gd name="connsiteY68" fmla="*/ 1447036 h 3240980"/>
              <a:gd name="connsiteX69" fmla="*/ 1941937 w 12192148"/>
              <a:gd name="connsiteY69" fmla="*/ 1293883 h 3240980"/>
              <a:gd name="connsiteX70" fmla="*/ 2099469 w 12192148"/>
              <a:gd name="connsiteY70" fmla="*/ 1293883 h 3240980"/>
              <a:gd name="connsiteX71" fmla="*/ 2099469 w 12192148"/>
              <a:gd name="connsiteY71" fmla="*/ 1093199 h 3240980"/>
              <a:gd name="connsiteX72" fmla="*/ 2440788 w 12192148"/>
              <a:gd name="connsiteY72" fmla="*/ 1093199 h 3240980"/>
              <a:gd name="connsiteX73" fmla="*/ 2440788 w 12192148"/>
              <a:gd name="connsiteY73" fmla="*/ 517553 h 3240980"/>
              <a:gd name="connsiteX74" fmla="*/ 2897630 w 12192148"/>
              <a:gd name="connsiteY74" fmla="*/ 517553 h 3240980"/>
              <a:gd name="connsiteX75" fmla="*/ 2897630 w 12192148"/>
              <a:gd name="connsiteY75" fmla="*/ 1103761 h 3240980"/>
              <a:gd name="connsiteX76" fmla="*/ 3364974 w 12192148"/>
              <a:gd name="connsiteY76" fmla="*/ 1103761 h 3240980"/>
              <a:gd name="connsiteX77" fmla="*/ 3364974 w 12192148"/>
              <a:gd name="connsiteY77" fmla="*/ 739362 h 3240980"/>
              <a:gd name="connsiteX78" fmla="*/ 3879577 w 12192148"/>
              <a:gd name="connsiteY78" fmla="*/ 739362 h 3240980"/>
              <a:gd name="connsiteX79" fmla="*/ 3879577 w 12192148"/>
              <a:gd name="connsiteY79" fmla="*/ 1093199 h 3240980"/>
              <a:gd name="connsiteX80" fmla="*/ 4268156 w 12192148"/>
              <a:gd name="connsiteY80" fmla="*/ 1093199 h 3240980"/>
              <a:gd name="connsiteX81" fmla="*/ 4268156 w 12192148"/>
              <a:gd name="connsiteY81" fmla="*/ 924202 h 3240980"/>
              <a:gd name="connsiteX82" fmla="*/ 4530709 w 12192148"/>
              <a:gd name="connsiteY82" fmla="*/ 929483 h 3240980"/>
              <a:gd name="connsiteX83" fmla="*/ 4530709 w 12192148"/>
              <a:gd name="connsiteY83" fmla="*/ 781611 h 3240980"/>
              <a:gd name="connsiteX84" fmla="*/ 4798512 w 12192148"/>
              <a:gd name="connsiteY84" fmla="*/ 781611 h 3240980"/>
              <a:gd name="connsiteX85" fmla="*/ 4798512 w 12192148"/>
              <a:gd name="connsiteY85" fmla="*/ 918921 h 3240980"/>
              <a:gd name="connsiteX86" fmla="*/ 5055814 w 12192148"/>
              <a:gd name="connsiteY86" fmla="*/ 918921 h 3240980"/>
              <a:gd name="connsiteX87" fmla="*/ 5055814 w 12192148"/>
              <a:gd name="connsiteY87" fmla="*/ 765768 h 3240980"/>
              <a:gd name="connsiteX88" fmla="*/ 5307865 w 12192148"/>
              <a:gd name="connsiteY88" fmla="*/ 771049 h 3240980"/>
              <a:gd name="connsiteX89" fmla="*/ 5307865 w 12192148"/>
              <a:gd name="connsiteY89" fmla="*/ 0 h 324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2192148" h="3240980">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3240980"/>
                </a:lnTo>
                <a:lnTo>
                  <a:pt x="0" y="3240980"/>
                </a:lnTo>
                <a:lnTo>
                  <a:pt x="0" y="2054369"/>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6" y="1093199"/>
                </a:cubicBezTo>
                <a:cubicBezTo>
                  <a:pt x="4268156" y="1093199"/>
                  <a:pt x="4268156" y="1093199"/>
                  <a:pt x="4268156" y="924202"/>
                </a:cubicBezTo>
                <a:cubicBezTo>
                  <a:pt x="4268156" y="924202"/>
                  <a:pt x="4268156" y="924202"/>
                  <a:pt x="4530709" y="929483"/>
                </a:cubicBezTo>
                <a:cubicBezTo>
                  <a:pt x="4530709" y="929483"/>
                  <a:pt x="4530709" y="929483"/>
                  <a:pt x="4530709" y="781611"/>
                </a:cubicBezTo>
                <a:cubicBezTo>
                  <a:pt x="4530709" y="781611"/>
                  <a:pt x="4530709" y="781611"/>
                  <a:pt x="4798512" y="781611"/>
                </a:cubicBezTo>
                <a:cubicBezTo>
                  <a:pt x="4798512" y="781611"/>
                  <a:pt x="4798512" y="781611"/>
                  <a:pt x="4798512" y="918921"/>
                </a:cubicBezTo>
                <a:cubicBezTo>
                  <a:pt x="4798512" y="918921"/>
                  <a:pt x="4798512" y="918921"/>
                  <a:pt x="5055814" y="918921"/>
                </a:cubicBezTo>
                <a:cubicBezTo>
                  <a:pt x="5055814" y="918921"/>
                  <a:pt x="5055814" y="918921"/>
                  <a:pt x="5055814" y="765768"/>
                </a:cubicBezTo>
                <a:cubicBezTo>
                  <a:pt x="5055814" y="765768"/>
                  <a:pt x="5055814" y="765768"/>
                  <a:pt x="5307865" y="771049"/>
                </a:cubicBezTo>
                <a:cubicBezTo>
                  <a:pt x="5307865" y="771049"/>
                  <a:pt x="5307865" y="771049"/>
                  <a:pt x="5307865" y="0"/>
                </a:cubicBezTo>
                <a:close/>
              </a:path>
            </a:pathLst>
          </a:custGeom>
          <a:solidFill>
            <a:schemeClr val="bg1">
              <a:alpha val="1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pic>
        <p:nvPicPr>
          <p:cNvPr id="12" name="Immagine 11" descr="Immagine che contiene simbolo, logo, Elementi grafici, Carattere&#10;&#10;Descrizione generata automaticamente">
            <a:extLst>
              <a:ext uri="{FF2B5EF4-FFF2-40B4-BE49-F238E27FC236}">
                <a16:creationId xmlns:a16="http://schemas.microsoft.com/office/drawing/2014/main" id="{EB5B4F60-FF68-A31B-3D5C-315460AFA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71" y="4946730"/>
            <a:ext cx="2129742" cy="1830247"/>
          </a:xfrm>
          <a:prstGeom prst="rect">
            <a:avLst/>
          </a:prstGeom>
        </p:spPr>
      </p:pic>
      <p:sp>
        <p:nvSpPr>
          <p:cNvPr id="26" name="CasellaDiTesto 25">
            <a:extLst>
              <a:ext uri="{FF2B5EF4-FFF2-40B4-BE49-F238E27FC236}">
                <a16:creationId xmlns:a16="http://schemas.microsoft.com/office/drawing/2014/main" id="{38B61D04-2AA6-4E29-A06A-81BAE279E40D}"/>
              </a:ext>
            </a:extLst>
          </p:cNvPr>
          <p:cNvSpPr txBox="1"/>
          <p:nvPr/>
        </p:nvSpPr>
        <p:spPr>
          <a:xfrm>
            <a:off x="2355448" y="5041897"/>
            <a:ext cx="9761316" cy="1354217"/>
          </a:xfrm>
          <a:prstGeom prst="rect">
            <a:avLst/>
          </a:prstGeom>
          <a:noFill/>
        </p:spPr>
        <p:txBody>
          <a:bodyPr wrap="square" rtlCol="0">
            <a:spAutoFit/>
          </a:bodyPr>
          <a:lstStyle/>
          <a:p>
            <a:r>
              <a:rPr lang="pl-PL" sz="3200" dirty="0">
                <a:solidFill>
                  <a:srgbClr val="E7E5E6"/>
                </a:solidFill>
              </a:rPr>
              <a:t>DESIGN and MANUFACTURE of DIES</a:t>
            </a:r>
            <a:endParaRPr lang="it-IT" sz="3200" dirty="0">
              <a:solidFill>
                <a:srgbClr val="E7E5E6"/>
              </a:solidFill>
            </a:endParaRPr>
          </a:p>
          <a:p>
            <a:r>
              <a:rPr lang="pl-PL" sz="3200" dirty="0">
                <a:solidFill>
                  <a:srgbClr val="F27900"/>
                </a:solidFill>
              </a:rPr>
              <a:t>For </a:t>
            </a:r>
            <a:r>
              <a:rPr lang="pl-PL" sz="3200" dirty="0" err="1">
                <a:solidFill>
                  <a:srgbClr val="F27900"/>
                </a:solidFill>
              </a:rPr>
              <a:t>cold</a:t>
            </a:r>
            <a:r>
              <a:rPr lang="pl-PL" sz="3200" dirty="0">
                <a:solidFill>
                  <a:srgbClr val="F27900"/>
                </a:solidFill>
              </a:rPr>
              <a:t> </a:t>
            </a:r>
            <a:r>
              <a:rPr lang="pl-PL" sz="3200" dirty="0" err="1">
                <a:solidFill>
                  <a:srgbClr val="F27900"/>
                </a:solidFill>
              </a:rPr>
              <a:t>sheet</a:t>
            </a:r>
            <a:r>
              <a:rPr lang="pl-PL" sz="3200" dirty="0">
                <a:solidFill>
                  <a:srgbClr val="F27900"/>
                </a:solidFill>
              </a:rPr>
              <a:t> metal forming</a:t>
            </a:r>
            <a:endParaRPr lang="it-IT" sz="3200" dirty="0">
              <a:solidFill>
                <a:srgbClr val="F27900"/>
              </a:solidFill>
            </a:endParaRPr>
          </a:p>
          <a:p>
            <a:endParaRPr lang="it-IT" dirty="0"/>
          </a:p>
        </p:txBody>
      </p:sp>
    </p:spTree>
    <p:extLst>
      <p:ext uri="{BB962C8B-B14F-4D97-AF65-F5344CB8AC3E}">
        <p14:creationId xmlns:p14="http://schemas.microsoft.com/office/powerpoint/2010/main" val="218711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o, Elettrodomestico, elettrodomestico da cucina, tavolo&#10;&#10;Descrizione generata automaticamente">
            <a:extLst>
              <a:ext uri="{FF2B5EF4-FFF2-40B4-BE49-F238E27FC236}">
                <a16:creationId xmlns:a16="http://schemas.microsoft.com/office/drawing/2014/main" id="{BE6CC5D9-9AA4-3A53-AC8B-AFB73F42AC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3CA5AAE-8CEB-4DCC-8467-DBD0E450926D}"/>
              </a:ext>
            </a:extLst>
          </p:cNvPr>
          <p:cNvSpPr/>
          <p:nvPr/>
        </p:nvSpPr>
        <p:spPr>
          <a:xfrm>
            <a:off x="915866" y="1624608"/>
            <a:ext cx="10364462" cy="4219897"/>
          </a:xfrm>
          <a:prstGeom prst="rect">
            <a:avLst/>
          </a:prstGeom>
          <a:noFill/>
          <a:ln w="38100">
            <a:solidFill>
              <a:srgbClr val="F27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Text Placeholder 10">
            <a:extLst>
              <a:ext uri="{FF2B5EF4-FFF2-40B4-BE49-F238E27FC236}">
                <a16:creationId xmlns:a16="http://schemas.microsoft.com/office/drawing/2014/main" id="{1C71AA34-E6F9-4871-90E9-9FECBBF4AFEE}"/>
              </a:ext>
            </a:extLst>
          </p:cNvPr>
          <p:cNvSpPr txBox="1">
            <a:spLocks/>
          </p:cNvSpPr>
          <p:nvPr/>
        </p:nvSpPr>
        <p:spPr>
          <a:xfrm>
            <a:off x="1170775" y="1835622"/>
            <a:ext cx="3146582" cy="2046895"/>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it-IT" sz="2800" b="1" i="0" dirty="0">
                <a:solidFill>
                  <a:schemeClr val="accent1"/>
                </a:solidFill>
                <a:effectLst/>
                <a:latin typeface="Arial (Corpo)"/>
                <a:cs typeface="Arial" panose="020B0604020202020204" pitchFamily="34" charset="0"/>
              </a:rPr>
              <a:t>Simula</a:t>
            </a:r>
            <a:r>
              <a:rPr lang="pl-PL" sz="2800" b="1" i="0" dirty="0" err="1">
                <a:solidFill>
                  <a:schemeClr val="accent1"/>
                </a:solidFill>
                <a:effectLst/>
                <a:latin typeface="Arial (Corpo)"/>
                <a:cs typeface="Arial" panose="020B0604020202020204" pitchFamily="34" charset="0"/>
              </a:rPr>
              <a:t>tions</a:t>
            </a:r>
            <a:r>
              <a:rPr lang="pl-PL" sz="2800" b="1" i="0" dirty="0">
                <a:solidFill>
                  <a:schemeClr val="accent1"/>
                </a:solidFill>
                <a:effectLst/>
                <a:latin typeface="Arial (Corpo)"/>
                <a:cs typeface="Arial" panose="020B0604020202020204" pitchFamily="34" charset="0"/>
              </a:rPr>
              <a:t> and </a:t>
            </a:r>
            <a:r>
              <a:rPr lang="pl-PL" sz="2800" b="1" i="0" dirty="0" err="1">
                <a:solidFill>
                  <a:schemeClr val="accent1"/>
                </a:solidFill>
                <a:effectLst/>
                <a:latin typeface="Arial (Corpo)"/>
                <a:cs typeface="Arial" panose="020B0604020202020204" pitchFamily="34" charset="0"/>
              </a:rPr>
              <a:t>pre-methodology</a:t>
            </a:r>
            <a:endParaRPr lang="en-US" altLang="ko-KR" sz="2800" b="1" dirty="0">
              <a:solidFill>
                <a:schemeClr val="accent1"/>
              </a:solidFill>
              <a:latin typeface="Arial (Corpo)"/>
              <a:cs typeface="Arial" panose="020B0604020202020204" pitchFamily="34" charset="0"/>
            </a:endParaRPr>
          </a:p>
        </p:txBody>
      </p:sp>
      <p:sp>
        <p:nvSpPr>
          <p:cNvPr id="6" name="TextBox 5">
            <a:extLst>
              <a:ext uri="{FF2B5EF4-FFF2-40B4-BE49-F238E27FC236}">
                <a16:creationId xmlns:a16="http://schemas.microsoft.com/office/drawing/2014/main" id="{F9D9CB43-C2B9-46ED-AA25-62508F683B72}"/>
              </a:ext>
            </a:extLst>
          </p:cNvPr>
          <p:cNvSpPr txBox="1"/>
          <p:nvPr/>
        </p:nvSpPr>
        <p:spPr>
          <a:xfrm>
            <a:off x="4603995" y="2168480"/>
            <a:ext cx="6588724" cy="1781578"/>
          </a:xfrm>
          <a:prstGeom prst="rect">
            <a:avLst/>
          </a:prstGeom>
          <a:solidFill>
            <a:schemeClr val="accent6">
              <a:alpha val="50000"/>
            </a:schemeClr>
          </a:solidFill>
        </p:spPr>
        <p:txBody>
          <a:bodyPr wrap="square" rtlCol="0">
            <a:spAutoFit/>
          </a:bodyPr>
          <a:lstStyle/>
          <a:p>
            <a:pPr indent="-180975" algn="l">
              <a:lnSpc>
                <a:spcPct val="150000"/>
              </a:lnSpc>
            </a:pPr>
            <a:r>
              <a:rPr lang="en-GB" sz="1500" dirty="0">
                <a:solidFill>
                  <a:schemeClr val="bg1"/>
                </a:solidFill>
                <a:latin typeface="Georgia" panose="02040502050405020303" pitchFamily="18" charset="0"/>
              </a:rPr>
              <a:t>Often, the components you propose require software simulations or, even more frequently, practical technical tests. By creating simple tools, we either confirm that we have chosen the optimal methodology for the final component or identify a new, more effective path, either in terms of quality or cost</a:t>
            </a:r>
            <a:endParaRPr lang="en-US" altLang="ko-KR" sz="1500" dirty="0">
              <a:solidFill>
                <a:schemeClr val="bg1"/>
              </a:solidFill>
              <a:latin typeface="Georgia" panose="02040502050405020303" pitchFamily="18" charset="0"/>
              <a:cs typeface="Arial" pitchFamily="34" charset="0"/>
            </a:endParaRPr>
          </a:p>
        </p:txBody>
      </p:sp>
      <p:sp>
        <p:nvSpPr>
          <p:cNvPr id="7" name="TextBox 520">
            <a:extLst>
              <a:ext uri="{FF2B5EF4-FFF2-40B4-BE49-F238E27FC236}">
                <a16:creationId xmlns:a16="http://schemas.microsoft.com/office/drawing/2014/main" id="{F1D3FF9B-6327-7F51-DE56-B10665D16338}"/>
              </a:ext>
            </a:extLst>
          </p:cNvPr>
          <p:cNvSpPr txBox="1"/>
          <p:nvPr/>
        </p:nvSpPr>
        <p:spPr>
          <a:xfrm>
            <a:off x="-169760" y="1420123"/>
            <a:ext cx="1077420" cy="830997"/>
          </a:xfrm>
          <a:prstGeom prst="rect">
            <a:avLst/>
          </a:prstGeom>
          <a:noFill/>
        </p:spPr>
        <p:txBody>
          <a:bodyPr wrap="square" lIns="108000" rIns="108000" rtlCol="0">
            <a:spAutoFit/>
          </a:bodyPr>
          <a:lstStyle/>
          <a:p>
            <a:pPr algn="r"/>
            <a:r>
              <a:rPr lang="en-US" altLang="ko-KR" sz="4800" b="1" dirty="0">
                <a:solidFill>
                  <a:schemeClr val="tx1">
                    <a:lumMod val="85000"/>
                    <a:lumOff val="15000"/>
                  </a:schemeClr>
                </a:solidFill>
                <a:cs typeface="Arial" pitchFamily="34" charset="0"/>
              </a:rPr>
              <a:t>02</a:t>
            </a:r>
            <a:endParaRPr lang="ko-KR" altLang="en-US" sz="4800" b="1" dirty="0">
              <a:solidFill>
                <a:schemeClr val="tx1">
                  <a:lumMod val="85000"/>
                  <a:lumOff val="15000"/>
                </a:schemeClr>
              </a:solidFill>
              <a:cs typeface="Arial" pitchFamily="34" charset="0"/>
            </a:endParaRPr>
          </a:p>
        </p:txBody>
      </p:sp>
    </p:spTree>
    <p:extLst>
      <p:ext uri="{BB962C8B-B14F-4D97-AF65-F5344CB8AC3E}">
        <p14:creationId xmlns:p14="http://schemas.microsoft.com/office/powerpoint/2010/main" val="778639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interno, Elettrodomestico, elettrodomestico da cucina, tavolo">
            <a:extLst>
              <a:ext uri="{FF2B5EF4-FFF2-40B4-BE49-F238E27FC236}">
                <a16:creationId xmlns:a16="http://schemas.microsoft.com/office/drawing/2014/main" id="{E023989F-C49B-BA37-0A85-D969718D8E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3CA5AAE-8CEB-4DCC-8467-DBD0E450926D}"/>
              </a:ext>
            </a:extLst>
          </p:cNvPr>
          <p:cNvSpPr/>
          <p:nvPr/>
        </p:nvSpPr>
        <p:spPr>
          <a:xfrm>
            <a:off x="915866" y="1624608"/>
            <a:ext cx="10364462" cy="4729893"/>
          </a:xfrm>
          <a:prstGeom prst="rect">
            <a:avLst/>
          </a:prstGeom>
          <a:noFill/>
          <a:ln w="38100">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Text Placeholder 10">
            <a:extLst>
              <a:ext uri="{FF2B5EF4-FFF2-40B4-BE49-F238E27FC236}">
                <a16:creationId xmlns:a16="http://schemas.microsoft.com/office/drawing/2014/main" id="{1C71AA34-E6F9-4871-90E9-9FECBBF4AFEE}"/>
              </a:ext>
            </a:extLst>
          </p:cNvPr>
          <p:cNvSpPr txBox="1">
            <a:spLocks/>
          </p:cNvSpPr>
          <p:nvPr/>
        </p:nvSpPr>
        <p:spPr>
          <a:xfrm>
            <a:off x="1327839" y="1835622"/>
            <a:ext cx="3213096" cy="1428439"/>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pl-PL" sz="3600" b="1" i="0" dirty="0">
                <a:solidFill>
                  <a:schemeClr val="accent1"/>
                </a:solidFill>
                <a:effectLst/>
              </a:rPr>
              <a:t>Design</a:t>
            </a:r>
            <a:endParaRPr lang="en-US" altLang="ko-KR" sz="3600" b="1" dirty="0">
              <a:solidFill>
                <a:schemeClr val="accent1"/>
              </a:solidFill>
              <a:cs typeface="Arial" pitchFamily="34" charset="0"/>
            </a:endParaRPr>
          </a:p>
        </p:txBody>
      </p:sp>
      <p:sp>
        <p:nvSpPr>
          <p:cNvPr id="6" name="TextBox 5">
            <a:extLst>
              <a:ext uri="{FF2B5EF4-FFF2-40B4-BE49-F238E27FC236}">
                <a16:creationId xmlns:a16="http://schemas.microsoft.com/office/drawing/2014/main" id="{F9D9CB43-C2B9-46ED-AA25-62508F683B72}"/>
              </a:ext>
            </a:extLst>
          </p:cNvPr>
          <p:cNvSpPr txBox="1"/>
          <p:nvPr/>
        </p:nvSpPr>
        <p:spPr>
          <a:xfrm>
            <a:off x="4549141" y="1664658"/>
            <a:ext cx="6726994" cy="4550798"/>
          </a:xfrm>
          <a:prstGeom prst="rect">
            <a:avLst/>
          </a:prstGeom>
          <a:solidFill>
            <a:schemeClr val="accent6">
              <a:alpha val="50000"/>
            </a:schemeClr>
          </a:solidFill>
        </p:spPr>
        <p:txBody>
          <a:bodyPr wrap="square" rtlCol="0">
            <a:spAutoFit/>
          </a:bodyPr>
          <a:lstStyle/>
          <a:p>
            <a:pPr>
              <a:lnSpc>
                <a:spcPct val="150000"/>
              </a:lnSpc>
            </a:pPr>
            <a:r>
              <a:rPr lang="en-GB" sz="1500" dirty="0">
                <a:solidFill>
                  <a:schemeClr val="bg1"/>
                </a:solidFill>
                <a:latin typeface="Georgia" panose="02040502050405020303" pitchFamily="18" charset="0"/>
              </a:rPr>
              <a:t>After careful consideration, we have a clear vision and can begin the </a:t>
            </a:r>
            <a:r>
              <a:rPr lang="en-GB" sz="1500" dirty="0" err="1">
                <a:solidFill>
                  <a:schemeClr val="bg1"/>
                </a:solidFill>
                <a:latin typeface="Georgia" panose="02040502050405020303" pitchFamily="18" charset="0"/>
              </a:rPr>
              <a:t>mold</a:t>
            </a:r>
            <a:r>
              <a:rPr lang="en-GB" sz="1500" dirty="0">
                <a:solidFill>
                  <a:schemeClr val="bg1"/>
                </a:solidFill>
                <a:latin typeface="Georgia" panose="02040502050405020303" pitchFamily="18" charset="0"/>
              </a:rPr>
              <a:t> design process. For nearly a decade, M.C.S. has relied on solid 3D design. This indispensable approach provides immediate clarity and understanding of the </a:t>
            </a:r>
            <a:r>
              <a:rPr lang="en-GB" sz="1500" dirty="0" err="1">
                <a:solidFill>
                  <a:schemeClr val="bg1"/>
                </a:solidFill>
                <a:latin typeface="Georgia" panose="02040502050405020303" pitchFamily="18" charset="0"/>
              </a:rPr>
              <a:t>mold's</a:t>
            </a:r>
            <a:r>
              <a:rPr lang="en-GB" sz="1500" dirty="0">
                <a:solidFill>
                  <a:schemeClr val="bg1"/>
                </a:solidFill>
                <a:latin typeface="Georgia" panose="02040502050405020303" pitchFamily="18" charset="0"/>
              </a:rPr>
              <a:t> functionality.</a:t>
            </a:r>
          </a:p>
          <a:p>
            <a:pPr>
              <a:lnSpc>
                <a:spcPct val="150000"/>
              </a:lnSpc>
            </a:pPr>
            <a:r>
              <a:rPr lang="en-GB" sz="1500" dirty="0">
                <a:solidFill>
                  <a:schemeClr val="bg1"/>
                </a:solidFill>
                <a:latin typeface="Georgia" panose="02040502050405020303" pitchFamily="18" charset="0"/>
              </a:rPr>
              <a:t>More importantly, it ensures perfect synergy between workshop operations and the technical office. We use </a:t>
            </a:r>
            <a:r>
              <a:rPr lang="en-GB" sz="1500" dirty="0" err="1">
                <a:solidFill>
                  <a:schemeClr val="bg1"/>
                </a:solidFill>
                <a:latin typeface="Georgia" panose="02040502050405020303" pitchFamily="18" charset="0"/>
              </a:rPr>
              <a:t>CimatronE</a:t>
            </a:r>
            <a:r>
              <a:rPr lang="en-GB" sz="1500" dirty="0">
                <a:solidFill>
                  <a:schemeClr val="bg1"/>
                </a:solidFill>
                <a:latin typeface="Georgia" panose="02040502050405020303" pitchFamily="18" charset="0"/>
              </a:rPr>
              <a:t> 13.0 as our CAD software, which has supported us from its market debut to the present day. This advanced CAD software allows us to transform ideas and experiences into 3D objects for </a:t>
            </a:r>
            <a:r>
              <a:rPr lang="en-GB" sz="1500" dirty="0" err="1">
                <a:solidFill>
                  <a:schemeClr val="bg1"/>
                </a:solidFill>
                <a:latin typeface="Georgia" panose="02040502050405020303" pitchFamily="18" charset="0"/>
              </a:rPr>
              <a:t>mold</a:t>
            </a:r>
            <a:r>
              <a:rPr lang="en-GB" sz="1500" dirty="0">
                <a:solidFill>
                  <a:schemeClr val="bg1"/>
                </a:solidFill>
                <a:latin typeface="Georgia" panose="02040502050405020303" pitchFamily="18" charset="0"/>
              </a:rPr>
              <a:t> and mechanical equipment projects.</a:t>
            </a:r>
          </a:p>
          <a:p>
            <a:pPr>
              <a:lnSpc>
                <a:spcPct val="150000"/>
              </a:lnSpc>
            </a:pPr>
            <a:r>
              <a:rPr lang="en-GB" sz="1500" dirty="0">
                <a:solidFill>
                  <a:schemeClr val="bg1"/>
                </a:solidFill>
                <a:latin typeface="Georgia" panose="02040502050405020303" pitchFamily="18" charset="0"/>
              </a:rPr>
              <a:t>Through file-sharing interfaces, the designs are managed in the workshop, minimizing paper use and utilizing the various software available in the workshop</a:t>
            </a:r>
          </a:p>
          <a:p>
            <a:pPr indent="-180975" algn="l">
              <a:lnSpc>
                <a:spcPct val="150000"/>
              </a:lnSpc>
              <a:tabLst>
                <a:tab pos="3403600" algn="l"/>
              </a:tabLst>
            </a:pPr>
            <a:endParaRPr lang="en-US" altLang="ko-KR" sz="1500" dirty="0">
              <a:solidFill>
                <a:schemeClr val="bg1"/>
              </a:solidFill>
              <a:cs typeface="Arial" pitchFamily="34" charset="0"/>
            </a:endParaRPr>
          </a:p>
        </p:txBody>
      </p:sp>
      <p:sp>
        <p:nvSpPr>
          <p:cNvPr id="10" name="TextBox 520">
            <a:extLst>
              <a:ext uri="{FF2B5EF4-FFF2-40B4-BE49-F238E27FC236}">
                <a16:creationId xmlns:a16="http://schemas.microsoft.com/office/drawing/2014/main" id="{ABAC1777-5943-464B-F322-1E8F1EEE5799}"/>
              </a:ext>
            </a:extLst>
          </p:cNvPr>
          <p:cNvSpPr txBox="1"/>
          <p:nvPr/>
        </p:nvSpPr>
        <p:spPr>
          <a:xfrm>
            <a:off x="-169760" y="1420123"/>
            <a:ext cx="1077420" cy="830997"/>
          </a:xfrm>
          <a:prstGeom prst="rect">
            <a:avLst/>
          </a:prstGeom>
          <a:noFill/>
        </p:spPr>
        <p:txBody>
          <a:bodyPr wrap="square" lIns="108000" rIns="108000" rtlCol="0">
            <a:spAutoFit/>
          </a:bodyPr>
          <a:lstStyle/>
          <a:p>
            <a:pPr algn="r"/>
            <a:r>
              <a:rPr lang="en-US" altLang="ko-KR" sz="4800" b="1" dirty="0">
                <a:solidFill>
                  <a:schemeClr val="tx1">
                    <a:lumMod val="85000"/>
                    <a:lumOff val="15000"/>
                  </a:schemeClr>
                </a:solidFill>
                <a:cs typeface="Arial" pitchFamily="34" charset="0"/>
              </a:rPr>
              <a:t>03</a:t>
            </a:r>
            <a:endParaRPr lang="ko-KR" altLang="en-US" sz="4800" b="1" dirty="0">
              <a:solidFill>
                <a:schemeClr val="tx1">
                  <a:lumMod val="85000"/>
                  <a:lumOff val="15000"/>
                </a:schemeClr>
              </a:solidFill>
              <a:cs typeface="Arial" pitchFamily="34" charset="0"/>
            </a:endParaRPr>
          </a:p>
        </p:txBody>
      </p:sp>
    </p:spTree>
    <p:extLst>
      <p:ext uri="{BB962C8B-B14F-4D97-AF65-F5344CB8AC3E}">
        <p14:creationId xmlns:p14="http://schemas.microsoft.com/office/powerpoint/2010/main" val="407298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interno, Elettrodomestico, elettrodomestico da cucina, tavolo&#10;&#10;Descrizione generata automaticamente">
            <a:extLst>
              <a:ext uri="{FF2B5EF4-FFF2-40B4-BE49-F238E27FC236}">
                <a16:creationId xmlns:a16="http://schemas.microsoft.com/office/drawing/2014/main" id="{3F9120E9-924F-05EE-3078-C27D2477F8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3CA5AAE-8CEB-4DCC-8467-DBD0E450926D}"/>
              </a:ext>
            </a:extLst>
          </p:cNvPr>
          <p:cNvSpPr/>
          <p:nvPr/>
        </p:nvSpPr>
        <p:spPr>
          <a:xfrm>
            <a:off x="915866" y="1624608"/>
            <a:ext cx="10364462" cy="4278094"/>
          </a:xfrm>
          <a:prstGeom prst="rect">
            <a:avLst/>
          </a:prstGeom>
          <a:noFill/>
          <a:ln w="38100">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Text Placeholder 10">
            <a:extLst>
              <a:ext uri="{FF2B5EF4-FFF2-40B4-BE49-F238E27FC236}">
                <a16:creationId xmlns:a16="http://schemas.microsoft.com/office/drawing/2014/main" id="{1C71AA34-E6F9-4871-90E9-9FECBBF4AFEE}"/>
              </a:ext>
            </a:extLst>
          </p:cNvPr>
          <p:cNvSpPr txBox="1">
            <a:spLocks/>
          </p:cNvSpPr>
          <p:nvPr/>
        </p:nvSpPr>
        <p:spPr>
          <a:xfrm>
            <a:off x="1390899" y="1835622"/>
            <a:ext cx="2926457" cy="1306971"/>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altLang="ko-KR" sz="3600" b="1" dirty="0">
                <a:solidFill>
                  <a:schemeClr val="accent1"/>
                </a:solidFill>
                <a:cs typeface="Arial" pitchFamily="34" charset="0"/>
              </a:rPr>
              <a:t>CAM</a:t>
            </a:r>
          </a:p>
        </p:txBody>
      </p:sp>
      <p:sp>
        <p:nvSpPr>
          <p:cNvPr id="6" name="TextBox 5">
            <a:extLst>
              <a:ext uri="{FF2B5EF4-FFF2-40B4-BE49-F238E27FC236}">
                <a16:creationId xmlns:a16="http://schemas.microsoft.com/office/drawing/2014/main" id="{F9D9CB43-C2B9-46ED-AA25-62508F683B72}"/>
              </a:ext>
            </a:extLst>
          </p:cNvPr>
          <p:cNvSpPr txBox="1"/>
          <p:nvPr/>
        </p:nvSpPr>
        <p:spPr>
          <a:xfrm>
            <a:off x="4792389" y="1624608"/>
            <a:ext cx="6483744" cy="453970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ct val="150000"/>
              </a:lnSpc>
            </a:pPr>
            <a:r>
              <a:rPr lang="en-GB" sz="1400" dirty="0">
                <a:solidFill>
                  <a:schemeClr val="bg1"/>
                </a:solidFill>
                <a:latin typeface="Georgia" panose="02040502050405020303" pitchFamily="18" charset="0"/>
              </a:rPr>
              <a:t>Once the design has been shared and approved by the client, the files are made available in the workshop. This is where M.C.S. has invested many years in training to achieve results that are a significant strength. Each milling or EDM station is paired with an independent workstation where qualified operators directly generate the tool paths for machining the part.</a:t>
            </a:r>
          </a:p>
          <a:p>
            <a:pPr>
              <a:lnSpc>
                <a:spcPct val="150000"/>
              </a:lnSpc>
            </a:pPr>
            <a:r>
              <a:rPr lang="en-GB" sz="1400" dirty="0">
                <a:solidFill>
                  <a:schemeClr val="bg1"/>
                </a:solidFill>
                <a:latin typeface="Georgia" panose="02040502050405020303" pitchFamily="18" charset="0"/>
              </a:rPr>
              <a:t>This approach differs from the usual setup where a single technical office provides programs to the workshop, and paper drawings guide any additional machining. At M.C.S., we believe that no one understands the machinery, the part being worked on, or the various variables affecting the machining strategy better than the individual operator.</a:t>
            </a:r>
          </a:p>
          <a:p>
            <a:pPr>
              <a:lnSpc>
                <a:spcPct val="150000"/>
              </a:lnSpc>
            </a:pPr>
            <a:r>
              <a:rPr lang="en-GB" sz="1400" dirty="0">
                <a:solidFill>
                  <a:schemeClr val="bg1"/>
                </a:solidFill>
                <a:latin typeface="Georgia" panose="02040502050405020303" pitchFamily="18" charset="0"/>
              </a:rPr>
              <a:t>The entire process is supervised through close collaboration, with dedicated personnel ensuring that every modification or variation made during the mechanical processing is accurately reflected in the original designs</a:t>
            </a:r>
          </a:p>
          <a:p>
            <a:pPr marL="276225" lvl="1" indent="0">
              <a:buNone/>
            </a:pPr>
            <a:endParaRPr lang="it-IT" sz="1600" b="0" i="0" dirty="0">
              <a:solidFill>
                <a:schemeClr val="bg1"/>
              </a:solidFill>
              <a:effectLst/>
              <a:latin typeface="Georgia" panose="02040502050405020303" pitchFamily="18" charset="0"/>
            </a:endParaRPr>
          </a:p>
        </p:txBody>
      </p:sp>
      <p:sp>
        <p:nvSpPr>
          <p:cNvPr id="2" name="TextBox 520">
            <a:extLst>
              <a:ext uri="{FF2B5EF4-FFF2-40B4-BE49-F238E27FC236}">
                <a16:creationId xmlns:a16="http://schemas.microsoft.com/office/drawing/2014/main" id="{5AE0034B-19E4-5E41-A292-906C6D34F0F6}"/>
              </a:ext>
            </a:extLst>
          </p:cNvPr>
          <p:cNvSpPr txBox="1"/>
          <p:nvPr/>
        </p:nvSpPr>
        <p:spPr>
          <a:xfrm>
            <a:off x="-169760" y="1420123"/>
            <a:ext cx="1077420" cy="830997"/>
          </a:xfrm>
          <a:prstGeom prst="rect">
            <a:avLst/>
          </a:prstGeom>
          <a:noFill/>
        </p:spPr>
        <p:txBody>
          <a:bodyPr wrap="square" lIns="108000" rIns="108000" rtlCol="0">
            <a:spAutoFit/>
          </a:bodyPr>
          <a:lstStyle/>
          <a:p>
            <a:pPr algn="r"/>
            <a:r>
              <a:rPr lang="en-US" altLang="ko-KR" sz="4800" b="1" dirty="0">
                <a:solidFill>
                  <a:schemeClr val="tx1">
                    <a:lumMod val="85000"/>
                    <a:lumOff val="15000"/>
                  </a:schemeClr>
                </a:solidFill>
                <a:cs typeface="Arial" pitchFamily="34" charset="0"/>
              </a:rPr>
              <a:t>04</a:t>
            </a:r>
            <a:endParaRPr lang="ko-KR" altLang="en-US" sz="4800" b="1" dirty="0">
              <a:solidFill>
                <a:schemeClr val="tx1">
                  <a:lumMod val="85000"/>
                  <a:lumOff val="15000"/>
                </a:schemeClr>
              </a:solidFill>
              <a:cs typeface="Arial" pitchFamily="34" charset="0"/>
            </a:endParaRPr>
          </a:p>
        </p:txBody>
      </p:sp>
    </p:spTree>
    <p:extLst>
      <p:ext uri="{BB962C8B-B14F-4D97-AF65-F5344CB8AC3E}">
        <p14:creationId xmlns:p14="http://schemas.microsoft.com/office/powerpoint/2010/main" val="50669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7392" y="664755"/>
            <a:ext cx="6191673" cy="707886"/>
          </a:xfrm>
          <a:prstGeom prst="rect">
            <a:avLst/>
          </a:prstGeom>
          <a:noFill/>
        </p:spPr>
        <p:txBody>
          <a:bodyPr wrap="square" rtlCol="0" anchor="ctr">
            <a:spAutoFit/>
          </a:bodyPr>
          <a:lstStyle/>
          <a:p>
            <a:r>
              <a:rPr lang="pl-PL" altLang="ko-KR" sz="4000" dirty="0">
                <a:solidFill>
                  <a:schemeClr val="accent1"/>
                </a:solidFill>
                <a:cs typeface="Arial" pitchFamily="34" charset="0"/>
              </a:rPr>
              <a:t>MILLING </a:t>
            </a:r>
            <a:r>
              <a:rPr lang="pl-PL" altLang="ko-KR" sz="4000" dirty="0">
                <a:solidFill>
                  <a:schemeClr val="accent5"/>
                </a:solidFill>
                <a:cs typeface="Arial" pitchFamily="34" charset="0"/>
              </a:rPr>
              <a:t>DEPARTMENT</a:t>
            </a:r>
            <a:endParaRPr lang="ko-KR" altLang="en-US" sz="4000" dirty="0">
              <a:solidFill>
                <a:schemeClr val="accent5"/>
              </a:solidFill>
              <a:cs typeface="Arial" pitchFamily="34" charset="0"/>
            </a:endParaRPr>
          </a:p>
        </p:txBody>
      </p:sp>
      <p:sp>
        <p:nvSpPr>
          <p:cNvPr id="534" name="TextBox 533">
            <a:extLst>
              <a:ext uri="{FF2B5EF4-FFF2-40B4-BE49-F238E27FC236}">
                <a16:creationId xmlns:a16="http://schemas.microsoft.com/office/drawing/2014/main" id="{FEC36D25-3414-4816-BFE3-BA41F2C97787}"/>
              </a:ext>
            </a:extLst>
          </p:cNvPr>
          <p:cNvSpPr txBox="1"/>
          <p:nvPr/>
        </p:nvSpPr>
        <p:spPr>
          <a:xfrm>
            <a:off x="5421596" y="1437080"/>
            <a:ext cx="6163615" cy="1754326"/>
          </a:xfrm>
          <a:prstGeom prst="rect">
            <a:avLst/>
          </a:prstGeom>
          <a:noFill/>
        </p:spPr>
        <p:txBody>
          <a:bodyPr wrap="square" rtlCol="0">
            <a:spAutoFit/>
          </a:bodyPr>
          <a:lstStyle/>
          <a:p>
            <a:r>
              <a:rPr lang="en-GB" sz="1200" dirty="0">
                <a:latin typeface="Georgia" panose="02040502050405020303" pitchFamily="18" charset="0"/>
              </a:rPr>
              <a:t>All milling personnel possess a high level of expertise, with each individual embodying multiple professional roles. The programming of 2, 3, or 5 axes using CAM systems, selection of machining strategies, tool choices, and the actual machining process are all managed by the assigned operator.</a:t>
            </a:r>
          </a:p>
          <a:p>
            <a:r>
              <a:rPr lang="en-GB" sz="1200" dirty="0">
                <a:latin typeface="Georgia" panose="02040502050405020303" pitchFamily="18" charset="0"/>
              </a:rPr>
              <a:t>Each operator, through the philosophies developed at M.C.S. over the years, has all the tools necessary to ensure precise machining, rigorously adhering to the component's drawings and meticulously meeting dimensional requirements.</a:t>
            </a:r>
          </a:p>
          <a:p>
            <a:r>
              <a:rPr lang="en-GB" sz="1200" dirty="0">
                <a:latin typeface="Georgia" panose="02040502050405020303" pitchFamily="18" charset="0"/>
              </a:rPr>
              <a:t>Each milling machine is equipped with a 3D visualization station to enhance the effectiveness of the proven modern solid 3D design technology</a:t>
            </a:r>
          </a:p>
        </p:txBody>
      </p:sp>
      <p:pic>
        <p:nvPicPr>
          <p:cNvPr id="5" name="Immagine 4">
            <a:extLst>
              <a:ext uri="{FF2B5EF4-FFF2-40B4-BE49-F238E27FC236}">
                <a16:creationId xmlns:a16="http://schemas.microsoft.com/office/drawing/2014/main" id="{9615F2E3-4196-F544-563F-8AD4AD9FF70F}"/>
              </a:ext>
            </a:extLst>
          </p:cNvPr>
          <p:cNvPicPr>
            <a:picLocks noChangeAspect="1"/>
          </p:cNvPicPr>
          <p:nvPr/>
        </p:nvPicPr>
        <p:blipFill>
          <a:blip r:embed="rId2">
            <a:extLst>
              <a:ext uri="{28A0092B-C50C-407E-A947-70E740481C1C}">
                <a14:useLocalDpi xmlns:a14="http://schemas.microsoft.com/office/drawing/2010/main" val="0"/>
              </a:ext>
            </a:extLst>
          </a:blip>
          <a:srcRect t="18" b="18"/>
          <a:stretch/>
        </p:blipFill>
        <p:spPr>
          <a:xfrm>
            <a:off x="-1" y="0"/>
            <a:ext cx="5148593" cy="6858000"/>
          </a:xfrm>
          <a:prstGeom prst="rect">
            <a:avLst/>
          </a:prstGeom>
        </p:spPr>
      </p:pic>
      <p:sp>
        <p:nvSpPr>
          <p:cNvPr id="6" name="CasellaDiTesto 5">
            <a:extLst>
              <a:ext uri="{FF2B5EF4-FFF2-40B4-BE49-F238E27FC236}">
                <a16:creationId xmlns:a16="http://schemas.microsoft.com/office/drawing/2014/main" id="{8F737234-E7A3-889F-9CBC-31A08CDC8B3A}"/>
              </a:ext>
            </a:extLst>
          </p:cNvPr>
          <p:cNvSpPr txBox="1"/>
          <p:nvPr/>
        </p:nvSpPr>
        <p:spPr>
          <a:xfrm>
            <a:off x="5421596" y="3545258"/>
            <a:ext cx="6434073" cy="2947217"/>
          </a:xfrm>
          <a:prstGeom prst="rect">
            <a:avLst/>
          </a:prstGeom>
          <a:noFill/>
        </p:spPr>
        <p:txBody>
          <a:bodyPr wrap="square">
            <a:spAutoFit/>
          </a:bodyPr>
          <a:lstStyle/>
          <a:p>
            <a:pPr marL="85725" indent="0">
              <a:buNone/>
            </a:pPr>
            <a:r>
              <a:rPr lang="pl-PL" sz="2000" dirty="0">
                <a:solidFill>
                  <a:srgbClr val="F27900"/>
                </a:solidFill>
                <a:latin typeface="Georgia" panose="02040502050405020303" pitchFamily="18" charset="0"/>
              </a:rPr>
              <a:t>The </a:t>
            </a:r>
            <a:r>
              <a:rPr lang="pl-PL" sz="2000" dirty="0" err="1">
                <a:solidFill>
                  <a:srgbClr val="F27900"/>
                </a:solidFill>
                <a:latin typeface="Georgia" panose="02040502050405020303" pitchFamily="18" charset="0"/>
              </a:rPr>
              <a:t>milling</a:t>
            </a:r>
            <a:r>
              <a:rPr lang="pl-PL" sz="2000" dirty="0">
                <a:solidFill>
                  <a:srgbClr val="F27900"/>
                </a:solidFill>
                <a:latin typeface="Georgia" panose="02040502050405020303" pitchFamily="18" charset="0"/>
              </a:rPr>
              <a:t> </a:t>
            </a:r>
            <a:r>
              <a:rPr lang="pl-PL" sz="2000" dirty="0" err="1">
                <a:solidFill>
                  <a:srgbClr val="F27900"/>
                </a:solidFill>
                <a:latin typeface="Georgia" panose="02040502050405020303" pitchFamily="18" charset="0"/>
              </a:rPr>
              <a:t>machine</a:t>
            </a:r>
            <a:r>
              <a:rPr lang="pl-PL" sz="2000" dirty="0">
                <a:solidFill>
                  <a:srgbClr val="F27900"/>
                </a:solidFill>
                <a:latin typeface="Georgia" panose="02040502050405020303" pitchFamily="18" charset="0"/>
              </a:rPr>
              <a:t> data </a:t>
            </a:r>
            <a:r>
              <a:rPr lang="pl-PL" sz="2000" dirty="0" err="1">
                <a:solidFill>
                  <a:srgbClr val="F27900"/>
                </a:solidFill>
                <a:latin typeface="Georgia" panose="02040502050405020303" pitchFamily="18" charset="0"/>
              </a:rPr>
              <a:t>is</a:t>
            </a:r>
            <a:r>
              <a:rPr lang="pl-PL" sz="2000" dirty="0">
                <a:solidFill>
                  <a:srgbClr val="F27900"/>
                </a:solidFill>
                <a:latin typeface="Georgia" panose="02040502050405020303" pitchFamily="18" charset="0"/>
              </a:rPr>
              <a:t> </a:t>
            </a:r>
            <a:r>
              <a:rPr lang="pl-PL" sz="2000" dirty="0" err="1">
                <a:solidFill>
                  <a:srgbClr val="F27900"/>
                </a:solidFill>
                <a:latin typeface="Georgia" panose="02040502050405020303" pitchFamily="18" charset="0"/>
              </a:rPr>
              <a:t>summarized</a:t>
            </a:r>
            <a:r>
              <a:rPr lang="pl-PL" sz="2000" dirty="0">
                <a:solidFill>
                  <a:srgbClr val="F27900"/>
                </a:solidFill>
                <a:latin typeface="Georgia" panose="02040502050405020303" pitchFamily="18" charset="0"/>
              </a:rPr>
              <a:t> as </a:t>
            </a:r>
            <a:r>
              <a:rPr lang="pl-PL" sz="2000" dirty="0" err="1">
                <a:solidFill>
                  <a:srgbClr val="F27900"/>
                </a:solidFill>
                <a:latin typeface="Georgia" panose="02040502050405020303" pitchFamily="18" charset="0"/>
              </a:rPr>
              <a:t>follows</a:t>
            </a:r>
            <a:r>
              <a:rPr lang="pl-PL" sz="2000" dirty="0">
                <a:solidFill>
                  <a:srgbClr val="F27900"/>
                </a:solidFill>
                <a:latin typeface="Georgia" panose="02040502050405020303" pitchFamily="18" charset="0"/>
              </a:rPr>
              <a:t> </a:t>
            </a:r>
            <a:r>
              <a:rPr lang="it-IT" sz="2000" b="0" i="0" dirty="0">
                <a:solidFill>
                  <a:srgbClr val="F27900"/>
                </a:solidFill>
                <a:effectLst/>
                <a:latin typeface="Georgia" panose="02040502050405020303" pitchFamily="18" charset="0"/>
              </a:rPr>
              <a:t>:</a:t>
            </a:r>
            <a:endParaRPr lang="it-IT" sz="2000" b="0" i="0" dirty="0">
              <a:solidFill>
                <a:srgbClr val="000000"/>
              </a:solidFill>
              <a:effectLst/>
              <a:latin typeface="Georgia" panose="02040502050405020303" pitchFamily="18" charset="0"/>
            </a:endParaRPr>
          </a:p>
          <a:p>
            <a:pPr marL="285750" indent="-285750">
              <a:lnSpc>
                <a:spcPct val="150000"/>
              </a:lnSpc>
              <a:buFont typeface="Arial" panose="020B0604020202020204" pitchFamily="34" charset="0"/>
              <a:buChar char="•"/>
            </a:pPr>
            <a:r>
              <a:rPr lang="en-GB" sz="1600" dirty="0">
                <a:latin typeface="Calibri" panose="020F0502020204030204" pitchFamily="34" charset="0"/>
                <a:cs typeface="Calibri" panose="020F0502020204030204" pitchFamily="34" charset="0"/>
              </a:rPr>
              <a:t>3 x 3-axis milling machines with 5-face machining capability, 3000x2200 mm (10,000 rpm)</a:t>
            </a:r>
            <a:endParaRPr lang="it-IT"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GB" sz="1600" dirty="0">
                <a:latin typeface="Calibri" panose="020F0502020204030204" pitchFamily="34" charset="0"/>
                <a:cs typeface="Calibri" panose="020F0502020204030204" pitchFamily="34" charset="0"/>
              </a:rPr>
              <a:t>3 x 5-axis milling machines with a working area of 1750 x 1400 mm (18,000 rpm)</a:t>
            </a:r>
            <a:endParaRPr lang="it-IT"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GB" sz="1600" dirty="0">
                <a:latin typeface="Calibri" panose="020F0502020204030204" pitchFamily="34" charset="0"/>
                <a:cs typeface="Calibri" panose="020F0502020204030204" pitchFamily="34" charset="0"/>
              </a:rPr>
              <a:t>1 x Okuma milling machine for machining hardened steel and superfine finishes (15,000 rpm)</a:t>
            </a:r>
            <a:endParaRPr lang="pl-PL" sz="1600"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GB" sz="1600" dirty="0">
                <a:latin typeface="Calibri" panose="020F0502020204030204" pitchFamily="34" charset="0"/>
                <a:cs typeface="Calibri" panose="020F0502020204030204" pitchFamily="34" charset="0"/>
              </a:rPr>
              <a:t>8 x CNC milling machines for parts up to 1600x1200 mm</a:t>
            </a:r>
            <a:endParaRPr lang="it-IT"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5056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3F9120E9-924F-05EE-3078-C27D2477F828}"/>
              </a:ext>
            </a:extLst>
          </p:cNvPr>
          <p:cNvPicPr>
            <a:picLocks noChangeAspect="1"/>
          </p:cNvPicPr>
          <p:nvPr/>
        </p:nvPicPr>
        <p:blipFill rotWithShape="1">
          <a:blip r:embed="rId2">
            <a:extLst>
              <a:ext uri="{28A0092B-C50C-407E-A947-70E740481C1C}">
                <a14:useLocalDpi xmlns:a14="http://schemas.microsoft.com/office/drawing/2010/main" val="0"/>
              </a:ext>
            </a:extLst>
          </a:blip>
          <a:srcRect l="11705" r="19235" b="-1"/>
          <a:stretch/>
        </p:blipFill>
        <p:spPr>
          <a:xfrm>
            <a:off x="725932" y="643466"/>
            <a:ext cx="5129786" cy="5571066"/>
          </a:xfrm>
          <a:prstGeom prst="rect">
            <a:avLst/>
          </a:prstGeom>
        </p:spPr>
      </p:pic>
      <p:cxnSp>
        <p:nvCxnSpPr>
          <p:cNvPr id="36" name="Straight Connector 3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8" name="Immagine 7" descr="Immagine che contiene macchina, interno, rosso, mugnaio&#10;&#10;Descrizione generata automaticamente">
            <a:extLst>
              <a:ext uri="{FF2B5EF4-FFF2-40B4-BE49-F238E27FC236}">
                <a16:creationId xmlns:a16="http://schemas.microsoft.com/office/drawing/2014/main" id="{DE618C95-2D8E-18F0-2253-58F7B8F678BE}"/>
              </a:ext>
            </a:extLst>
          </p:cNvPr>
          <p:cNvPicPr>
            <a:picLocks noChangeAspect="1"/>
          </p:cNvPicPr>
          <p:nvPr/>
        </p:nvPicPr>
        <p:blipFill rotWithShape="1">
          <a:blip r:embed="rId3">
            <a:extLst>
              <a:ext uri="{28A0092B-C50C-407E-A947-70E740481C1C}">
                <a14:useLocalDpi xmlns:a14="http://schemas.microsoft.com/office/drawing/2010/main" val="0"/>
              </a:ext>
            </a:extLst>
          </a:blip>
          <a:srcRect l="2050" r="13008" b="2"/>
          <a:stretch/>
        </p:blipFill>
        <p:spPr>
          <a:xfrm>
            <a:off x="6336258" y="643467"/>
            <a:ext cx="5129832" cy="5571066"/>
          </a:xfrm>
          <a:prstGeom prst="rect">
            <a:avLst/>
          </a:prstGeom>
        </p:spPr>
      </p:pic>
    </p:spTree>
    <p:extLst>
      <p:ext uri="{BB962C8B-B14F-4D97-AF65-F5344CB8AC3E}">
        <p14:creationId xmlns:p14="http://schemas.microsoft.com/office/powerpoint/2010/main" val="282001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3F9120E9-924F-05EE-3078-C27D2477F828}"/>
              </a:ext>
            </a:extLst>
          </p:cNvPr>
          <p:cNvPicPr>
            <a:picLocks noChangeAspect="1"/>
          </p:cNvPicPr>
          <p:nvPr/>
        </p:nvPicPr>
        <p:blipFill>
          <a:blip r:embed="rId2">
            <a:extLst>
              <a:ext uri="{28A0092B-C50C-407E-A947-70E740481C1C}">
                <a14:useLocalDpi xmlns:a14="http://schemas.microsoft.com/office/drawing/2010/main" val="0"/>
              </a:ext>
            </a:extLst>
          </a:blip>
          <a:srcRect l="15470" r="15470"/>
          <a:stretch/>
        </p:blipFill>
        <p:spPr>
          <a:xfrm>
            <a:off x="725907" y="643466"/>
            <a:ext cx="5129837" cy="5571066"/>
          </a:xfrm>
          <a:prstGeom prst="rect">
            <a:avLst/>
          </a:prstGeom>
        </p:spPr>
      </p:pic>
      <p:cxnSp>
        <p:nvCxnSpPr>
          <p:cNvPr id="36" name="Straight Connector 3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id="{DE618C95-2D8E-18F0-2253-58F7B8F678BE}"/>
              </a:ext>
            </a:extLst>
          </p:cNvPr>
          <p:cNvPicPr>
            <a:picLocks noChangeAspect="1"/>
          </p:cNvPicPr>
          <p:nvPr/>
        </p:nvPicPr>
        <p:blipFill>
          <a:blip r:embed="rId3">
            <a:extLst>
              <a:ext uri="{28A0092B-C50C-407E-A947-70E740481C1C}">
                <a14:useLocalDpi xmlns:a14="http://schemas.microsoft.com/office/drawing/2010/main" val="0"/>
              </a:ext>
            </a:extLst>
          </a:blip>
          <a:srcRect l="15470" r="15470"/>
          <a:stretch/>
        </p:blipFill>
        <p:spPr>
          <a:xfrm>
            <a:off x="6336256" y="643467"/>
            <a:ext cx="5129837" cy="5571066"/>
          </a:xfrm>
          <a:prstGeom prst="rect">
            <a:avLst/>
          </a:prstGeom>
        </p:spPr>
      </p:pic>
    </p:spTree>
    <p:extLst>
      <p:ext uri="{BB962C8B-B14F-4D97-AF65-F5344CB8AC3E}">
        <p14:creationId xmlns:p14="http://schemas.microsoft.com/office/powerpoint/2010/main" val="998784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a:extLst>
              <a:ext uri="{FF2B5EF4-FFF2-40B4-BE49-F238E27FC236}">
                <a16:creationId xmlns:a16="http://schemas.microsoft.com/office/drawing/2014/main" id="{DE618C95-2D8E-18F0-2253-58F7B8F678BE}"/>
              </a:ext>
            </a:extLst>
          </p:cNvPr>
          <p:cNvPicPr>
            <a:picLocks noChangeAspect="1"/>
          </p:cNvPicPr>
          <p:nvPr/>
        </p:nvPicPr>
        <p:blipFill>
          <a:blip r:embed="rId2" cstate="print">
            <a:extLst>
              <a:ext uri="{28A0092B-C50C-407E-A947-70E740481C1C}">
                <a14:useLocalDpi xmlns:a14="http://schemas.microsoft.com/office/drawing/2010/main" val="0"/>
              </a:ext>
            </a:extLst>
          </a:blip>
          <a:srcRect l="15439" r="15439"/>
          <a:stretch/>
        </p:blipFill>
        <p:spPr>
          <a:xfrm>
            <a:off x="732133" y="643466"/>
            <a:ext cx="5117383" cy="5571066"/>
          </a:xfrm>
          <a:prstGeom prst="rect">
            <a:avLst/>
          </a:prstGeom>
        </p:spPr>
      </p:pic>
      <p:cxnSp>
        <p:nvCxnSpPr>
          <p:cNvPr id="36" name="Straight Connector 3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Immagine 6">
            <a:extLst>
              <a:ext uri="{FF2B5EF4-FFF2-40B4-BE49-F238E27FC236}">
                <a16:creationId xmlns:a16="http://schemas.microsoft.com/office/drawing/2014/main" id="{3F9120E9-924F-05EE-3078-C27D2477F828}"/>
              </a:ext>
            </a:extLst>
          </p:cNvPr>
          <p:cNvPicPr>
            <a:picLocks noChangeAspect="1"/>
          </p:cNvPicPr>
          <p:nvPr/>
        </p:nvPicPr>
        <p:blipFill>
          <a:blip r:embed="rId3" cstate="print">
            <a:extLst>
              <a:ext uri="{28A0092B-C50C-407E-A947-70E740481C1C}">
                <a14:useLocalDpi xmlns:a14="http://schemas.microsoft.com/office/drawing/2010/main" val="0"/>
              </a:ext>
            </a:extLst>
          </a:blip>
          <a:srcRect t="9225" b="9225"/>
          <a:stretch/>
        </p:blipFill>
        <p:spPr>
          <a:xfrm>
            <a:off x="6339373" y="643467"/>
            <a:ext cx="5123603" cy="5571066"/>
          </a:xfrm>
          <a:prstGeom prst="rect">
            <a:avLst/>
          </a:prstGeom>
        </p:spPr>
      </p:pic>
    </p:spTree>
    <p:extLst>
      <p:ext uri="{BB962C8B-B14F-4D97-AF65-F5344CB8AC3E}">
        <p14:creationId xmlns:p14="http://schemas.microsoft.com/office/powerpoint/2010/main" val="815841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1902" y="563096"/>
            <a:ext cx="7043408" cy="892552"/>
          </a:xfrm>
          <a:prstGeom prst="rect">
            <a:avLst/>
          </a:prstGeom>
          <a:noFill/>
        </p:spPr>
        <p:txBody>
          <a:bodyPr wrap="square" rtlCol="0" anchor="ctr">
            <a:spAutoFit/>
          </a:bodyPr>
          <a:lstStyle/>
          <a:p>
            <a:r>
              <a:rPr lang="pl-PL" altLang="ko-KR" sz="5200" dirty="0">
                <a:solidFill>
                  <a:schemeClr val="accent1"/>
                </a:solidFill>
                <a:cs typeface="Arial" pitchFamily="34" charset="0"/>
              </a:rPr>
              <a:t>EDM </a:t>
            </a:r>
            <a:r>
              <a:rPr lang="pl-PL" altLang="ko-KR" sz="5200" dirty="0" err="1">
                <a:solidFill>
                  <a:schemeClr val="accent5"/>
                </a:solidFill>
                <a:cs typeface="Arial" pitchFamily="34" charset="0"/>
              </a:rPr>
              <a:t>Department</a:t>
            </a:r>
            <a:endParaRPr lang="ko-KR" altLang="en-US" sz="5200" dirty="0">
              <a:solidFill>
                <a:schemeClr val="accent5"/>
              </a:solidFill>
              <a:cs typeface="Arial" pitchFamily="34" charset="0"/>
            </a:endParaRPr>
          </a:p>
        </p:txBody>
      </p:sp>
      <p:sp>
        <p:nvSpPr>
          <p:cNvPr id="534" name="TextBox 533">
            <a:extLst>
              <a:ext uri="{FF2B5EF4-FFF2-40B4-BE49-F238E27FC236}">
                <a16:creationId xmlns:a16="http://schemas.microsoft.com/office/drawing/2014/main" id="{FEC36D25-3414-4816-BFE3-BA41F2C97787}"/>
              </a:ext>
            </a:extLst>
          </p:cNvPr>
          <p:cNvSpPr txBox="1"/>
          <p:nvPr/>
        </p:nvSpPr>
        <p:spPr>
          <a:xfrm>
            <a:off x="5421596" y="1437080"/>
            <a:ext cx="6163615" cy="2492990"/>
          </a:xfrm>
          <a:prstGeom prst="rect">
            <a:avLst/>
          </a:prstGeom>
          <a:noFill/>
        </p:spPr>
        <p:txBody>
          <a:bodyPr wrap="square" rtlCol="0">
            <a:spAutoFit/>
          </a:bodyPr>
          <a:lstStyle/>
          <a:p>
            <a:pPr>
              <a:lnSpc>
                <a:spcPct val="150000"/>
              </a:lnSpc>
            </a:pPr>
            <a:r>
              <a:rPr lang="en-GB" sz="1200" dirty="0">
                <a:latin typeface="Georgia" panose="02040502050405020303" pitchFamily="18" charset="0"/>
              </a:rPr>
              <a:t>For over 35 years, M.C.S. has ventured into the field of wire EDM (Electrical Discharge Machining). Our chosen partners are </a:t>
            </a:r>
            <a:r>
              <a:rPr lang="en-GB" sz="1200" dirty="0" err="1">
                <a:latin typeface="Georgia" panose="02040502050405020303" pitchFamily="18" charset="0"/>
              </a:rPr>
              <a:t>Sodick</a:t>
            </a:r>
            <a:r>
              <a:rPr lang="en-GB" sz="1200" dirty="0">
                <a:latin typeface="Georgia" panose="02040502050405020303" pitchFamily="18" charset="0"/>
              </a:rPr>
              <a:t> and Mitsubishi, whose machines have led us to achieve efficiency and precision milestones that now benefit this department.</a:t>
            </a:r>
          </a:p>
          <a:p>
            <a:pPr>
              <a:lnSpc>
                <a:spcPct val="150000"/>
              </a:lnSpc>
            </a:pPr>
            <a:r>
              <a:rPr lang="en-GB" sz="1200" dirty="0">
                <a:latin typeface="Georgia" panose="02040502050405020303" pitchFamily="18" charset="0"/>
              </a:rPr>
              <a:t>To ensure these targets, we maintain a climate-controlled area with a constant temperature, keeping thermal expansions within the limits required by a workshop that prides itself on precision.</a:t>
            </a:r>
          </a:p>
          <a:p>
            <a:pPr>
              <a:lnSpc>
                <a:spcPct val="150000"/>
              </a:lnSpc>
            </a:pPr>
            <a:r>
              <a:rPr lang="en-GB" sz="1200" dirty="0">
                <a:latin typeface="Georgia" panose="02040502050405020303" pitchFamily="18" charset="0"/>
              </a:rPr>
              <a:t>To complete the resources needed for the production of sheet metal </a:t>
            </a:r>
            <a:r>
              <a:rPr lang="en-GB" sz="1200" dirty="0" err="1">
                <a:latin typeface="Georgia" panose="02040502050405020303" pitchFamily="18" charset="0"/>
              </a:rPr>
              <a:t>molds</a:t>
            </a:r>
            <a:r>
              <a:rPr lang="en-GB" sz="1200" dirty="0">
                <a:latin typeface="Georgia" panose="02040502050405020303" pitchFamily="18" charset="0"/>
              </a:rPr>
              <a:t>, we also utilize an ONA sinker EDM machine</a:t>
            </a:r>
          </a:p>
          <a:p>
            <a:pPr marL="85725" indent="0">
              <a:buNone/>
            </a:pPr>
            <a:endParaRPr lang="it-IT" sz="1200" dirty="0">
              <a:solidFill>
                <a:srgbClr val="000000"/>
              </a:solidFill>
              <a:latin typeface="Georgia" panose="02040502050405020303" pitchFamily="18" charset="0"/>
            </a:endParaRPr>
          </a:p>
        </p:txBody>
      </p:sp>
      <p:pic>
        <p:nvPicPr>
          <p:cNvPr id="5" name="Immagine 4">
            <a:extLst>
              <a:ext uri="{FF2B5EF4-FFF2-40B4-BE49-F238E27FC236}">
                <a16:creationId xmlns:a16="http://schemas.microsoft.com/office/drawing/2014/main" id="{9615F2E3-4196-F544-563F-8AD4AD9FF70F}"/>
              </a:ext>
            </a:extLst>
          </p:cNvPr>
          <p:cNvPicPr>
            <a:picLocks noChangeAspect="1"/>
          </p:cNvPicPr>
          <p:nvPr/>
        </p:nvPicPr>
        <p:blipFill>
          <a:blip r:embed="rId2">
            <a:extLst>
              <a:ext uri="{28A0092B-C50C-407E-A947-70E740481C1C}">
                <a14:useLocalDpi xmlns:a14="http://schemas.microsoft.com/office/drawing/2010/main" val="0"/>
              </a:ext>
            </a:extLst>
          </a:blip>
          <a:srcRect l="21847" r="21847"/>
          <a:stretch/>
        </p:blipFill>
        <p:spPr>
          <a:xfrm>
            <a:off x="-1" y="0"/>
            <a:ext cx="5148593" cy="6858000"/>
          </a:xfrm>
          <a:prstGeom prst="rect">
            <a:avLst/>
          </a:prstGeom>
        </p:spPr>
      </p:pic>
      <p:sp>
        <p:nvSpPr>
          <p:cNvPr id="6" name="CasellaDiTesto 5">
            <a:extLst>
              <a:ext uri="{FF2B5EF4-FFF2-40B4-BE49-F238E27FC236}">
                <a16:creationId xmlns:a16="http://schemas.microsoft.com/office/drawing/2014/main" id="{8F737234-E7A3-889F-9CBC-31A08CDC8B3A}"/>
              </a:ext>
            </a:extLst>
          </p:cNvPr>
          <p:cNvSpPr txBox="1"/>
          <p:nvPr/>
        </p:nvSpPr>
        <p:spPr>
          <a:xfrm>
            <a:off x="5421596" y="4049110"/>
            <a:ext cx="6434073" cy="1692771"/>
          </a:xfrm>
          <a:prstGeom prst="rect">
            <a:avLst/>
          </a:prstGeom>
          <a:noFill/>
        </p:spPr>
        <p:txBody>
          <a:bodyPr wrap="square">
            <a:spAutoFit/>
          </a:bodyPr>
          <a:lstStyle/>
          <a:p>
            <a:pPr marL="85725" indent="0">
              <a:buNone/>
            </a:pPr>
            <a:r>
              <a:rPr lang="pl-PL" sz="2000" dirty="0">
                <a:solidFill>
                  <a:srgbClr val="F27900"/>
                </a:solidFill>
                <a:latin typeface="Georgia" panose="02040502050405020303" pitchFamily="18" charset="0"/>
              </a:rPr>
              <a:t>The EDM data </a:t>
            </a:r>
            <a:r>
              <a:rPr lang="pl-PL" sz="2000" dirty="0" err="1">
                <a:solidFill>
                  <a:srgbClr val="F27900"/>
                </a:solidFill>
                <a:latin typeface="Georgia" panose="02040502050405020303" pitchFamily="18" charset="0"/>
              </a:rPr>
              <a:t>is</a:t>
            </a:r>
            <a:r>
              <a:rPr lang="pl-PL" sz="2000" dirty="0">
                <a:solidFill>
                  <a:srgbClr val="F27900"/>
                </a:solidFill>
                <a:latin typeface="Georgia" panose="02040502050405020303" pitchFamily="18" charset="0"/>
              </a:rPr>
              <a:t> </a:t>
            </a:r>
            <a:r>
              <a:rPr lang="pl-PL" sz="2000" dirty="0" err="1">
                <a:solidFill>
                  <a:srgbClr val="F27900"/>
                </a:solidFill>
                <a:latin typeface="Georgia" panose="02040502050405020303" pitchFamily="18" charset="0"/>
              </a:rPr>
              <a:t>summarized</a:t>
            </a:r>
            <a:r>
              <a:rPr lang="pl-PL" sz="2000" dirty="0">
                <a:solidFill>
                  <a:srgbClr val="F27900"/>
                </a:solidFill>
                <a:latin typeface="Georgia" panose="02040502050405020303" pitchFamily="18" charset="0"/>
              </a:rPr>
              <a:t> as </a:t>
            </a:r>
            <a:r>
              <a:rPr lang="pl-PL" sz="2000" dirty="0" err="1">
                <a:solidFill>
                  <a:srgbClr val="F27900"/>
                </a:solidFill>
                <a:latin typeface="Georgia" panose="02040502050405020303" pitchFamily="18" charset="0"/>
              </a:rPr>
              <a:t>follows</a:t>
            </a:r>
            <a:r>
              <a:rPr lang="it-IT" sz="2000" b="0" i="0" dirty="0">
                <a:solidFill>
                  <a:srgbClr val="F27900"/>
                </a:solidFill>
                <a:effectLst/>
                <a:latin typeface="Georgia" panose="02040502050405020303" pitchFamily="18" charset="0"/>
              </a:rPr>
              <a:t>:</a:t>
            </a:r>
          </a:p>
          <a:p>
            <a:pPr marL="85725" indent="0" algn="ctr">
              <a:buNone/>
            </a:pPr>
            <a:endParaRPr lang="it-IT" sz="2000" b="0" i="0" dirty="0">
              <a:solidFill>
                <a:srgbClr val="000000"/>
              </a:solidFill>
              <a:effectLst/>
              <a:latin typeface="Georgia" panose="02040502050405020303" pitchFamily="18" charset="0"/>
            </a:endParaRPr>
          </a:p>
          <a:p>
            <a:pPr marL="371475" indent="-285750">
              <a:buFont typeface="Arial" panose="020B0604020202020204" pitchFamily="34" charset="0"/>
              <a:buChar char="•"/>
            </a:pPr>
            <a:r>
              <a:rPr lang="it-IT" sz="1600" dirty="0">
                <a:solidFill>
                  <a:srgbClr val="000000"/>
                </a:solidFill>
                <a:latin typeface="Georgia" panose="02040502050405020303" pitchFamily="18" charset="0"/>
              </a:rPr>
              <a:t>SODICK  AQ400L</a:t>
            </a:r>
          </a:p>
          <a:p>
            <a:pPr marL="371475" indent="-285750">
              <a:buFont typeface="Arial" panose="020B0604020202020204" pitchFamily="34" charset="0"/>
              <a:buChar char="•"/>
            </a:pPr>
            <a:r>
              <a:rPr lang="it-IT" sz="1600" dirty="0">
                <a:solidFill>
                  <a:srgbClr val="000000"/>
                </a:solidFill>
                <a:latin typeface="Georgia" panose="02040502050405020303" pitchFamily="18" charset="0"/>
              </a:rPr>
              <a:t>SODICK  AQ600L</a:t>
            </a:r>
          </a:p>
          <a:p>
            <a:pPr marL="371475" indent="-285750">
              <a:buFont typeface="Arial" panose="020B0604020202020204" pitchFamily="34" charset="0"/>
              <a:buChar char="•"/>
            </a:pPr>
            <a:r>
              <a:rPr lang="it-IT" sz="1600" dirty="0">
                <a:solidFill>
                  <a:srgbClr val="000000"/>
                </a:solidFill>
                <a:latin typeface="Georgia" panose="02040502050405020303" pitchFamily="18" charset="0"/>
              </a:rPr>
              <a:t>2 MITSUBISHI MV2400R</a:t>
            </a:r>
          </a:p>
          <a:p>
            <a:pPr marL="371475" indent="-285750">
              <a:buFont typeface="Arial" panose="020B0604020202020204" pitchFamily="34" charset="0"/>
              <a:buChar char="•"/>
            </a:pPr>
            <a:r>
              <a:rPr lang="it-IT" sz="1600" dirty="0">
                <a:solidFill>
                  <a:srgbClr val="000000"/>
                </a:solidFill>
                <a:latin typeface="Georgia" panose="02040502050405020303" pitchFamily="18" charset="0"/>
              </a:rPr>
              <a:t>ONA </a:t>
            </a:r>
          </a:p>
        </p:txBody>
      </p:sp>
    </p:spTree>
    <p:extLst>
      <p:ext uri="{BB962C8B-B14F-4D97-AF65-F5344CB8AC3E}">
        <p14:creationId xmlns:p14="http://schemas.microsoft.com/office/powerpoint/2010/main" val="38969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3F9120E9-924F-05EE-3078-C27D2477F828}"/>
              </a:ext>
            </a:extLst>
          </p:cNvPr>
          <p:cNvPicPr>
            <a:picLocks noChangeAspect="1"/>
          </p:cNvPicPr>
          <p:nvPr/>
        </p:nvPicPr>
        <p:blipFill>
          <a:blip r:embed="rId2">
            <a:extLst>
              <a:ext uri="{28A0092B-C50C-407E-A947-70E740481C1C}">
                <a14:useLocalDpi xmlns:a14="http://schemas.microsoft.com/office/drawing/2010/main" val="0"/>
              </a:ext>
            </a:extLst>
          </a:blip>
          <a:srcRect l="15470" r="15470"/>
          <a:stretch/>
        </p:blipFill>
        <p:spPr>
          <a:xfrm>
            <a:off x="725907" y="643466"/>
            <a:ext cx="5129837" cy="5571066"/>
          </a:xfrm>
          <a:prstGeom prst="rect">
            <a:avLst/>
          </a:prstGeom>
        </p:spPr>
      </p:pic>
      <p:cxnSp>
        <p:nvCxnSpPr>
          <p:cNvPr id="36" name="Straight Connector 3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id="{DE618C95-2D8E-18F0-2253-58F7B8F678BE}"/>
              </a:ext>
            </a:extLst>
          </p:cNvPr>
          <p:cNvPicPr>
            <a:picLocks noChangeAspect="1"/>
          </p:cNvPicPr>
          <p:nvPr/>
        </p:nvPicPr>
        <p:blipFill>
          <a:blip r:embed="rId3" cstate="print">
            <a:extLst>
              <a:ext uri="{28A0092B-C50C-407E-A947-70E740481C1C}">
                <a14:useLocalDpi xmlns:a14="http://schemas.microsoft.com/office/drawing/2010/main" val="0"/>
              </a:ext>
            </a:extLst>
          </a:blip>
          <a:srcRect l="15439" r="15439"/>
          <a:stretch/>
        </p:blipFill>
        <p:spPr>
          <a:xfrm>
            <a:off x="6342483" y="643467"/>
            <a:ext cx="5117383" cy="5571066"/>
          </a:xfrm>
          <a:prstGeom prst="rect">
            <a:avLst/>
          </a:prstGeom>
        </p:spPr>
      </p:pic>
    </p:spTree>
    <p:extLst>
      <p:ext uri="{BB962C8B-B14F-4D97-AF65-F5344CB8AC3E}">
        <p14:creationId xmlns:p14="http://schemas.microsoft.com/office/powerpoint/2010/main" val="269355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42384" y="132209"/>
            <a:ext cx="6742926" cy="1754326"/>
          </a:xfrm>
          <a:prstGeom prst="rect">
            <a:avLst/>
          </a:prstGeom>
          <a:noFill/>
        </p:spPr>
        <p:txBody>
          <a:bodyPr wrap="square" rtlCol="0" anchor="ctr">
            <a:spAutoFit/>
          </a:bodyPr>
          <a:lstStyle/>
          <a:p>
            <a:r>
              <a:rPr lang="pl-PL" altLang="ko-KR" sz="5400" dirty="0">
                <a:solidFill>
                  <a:schemeClr val="accent1"/>
                </a:solidFill>
                <a:cs typeface="Arial" pitchFamily="34" charset="0"/>
              </a:rPr>
              <a:t>TOOLING </a:t>
            </a:r>
            <a:r>
              <a:rPr lang="pl-PL" altLang="ko-KR" sz="5400" dirty="0">
                <a:solidFill>
                  <a:schemeClr val="accent5"/>
                </a:solidFill>
                <a:cs typeface="Arial" pitchFamily="34" charset="0"/>
              </a:rPr>
              <a:t>DEPARTMENT</a:t>
            </a:r>
            <a:endParaRPr lang="ko-KR" altLang="en-US" sz="5400" dirty="0">
              <a:solidFill>
                <a:schemeClr val="accent5"/>
              </a:solidFill>
              <a:cs typeface="Arial" pitchFamily="34" charset="0"/>
            </a:endParaRPr>
          </a:p>
        </p:txBody>
      </p:sp>
      <p:sp>
        <p:nvSpPr>
          <p:cNvPr id="534" name="TextBox 533">
            <a:extLst>
              <a:ext uri="{FF2B5EF4-FFF2-40B4-BE49-F238E27FC236}">
                <a16:creationId xmlns:a16="http://schemas.microsoft.com/office/drawing/2014/main" id="{FEC36D25-3414-4816-BFE3-BA41F2C97787}"/>
              </a:ext>
            </a:extLst>
          </p:cNvPr>
          <p:cNvSpPr txBox="1"/>
          <p:nvPr/>
        </p:nvSpPr>
        <p:spPr>
          <a:xfrm>
            <a:off x="5421596" y="2034240"/>
            <a:ext cx="6163615" cy="3785652"/>
          </a:xfrm>
          <a:prstGeom prst="rect">
            <a:avLst/>
          </a:prstGeom>
          <a:noFill/>
        </p:spPr>
        <p:txBody>
          <a:bodyPr wrap="square" rtlCol="0">
            <a:spAutoFit/>
          </a:bodyPr>
          <a:lstStyle/>
          <a:p>
            <a:r>
              <a:rPr lang="en-GB" sz="1200" dirty="0">
                <a:latin typeface="Georgia" panose="02040502050405020303" pitchFamily="18" charset="0"/>
              </a:rPr>
              <a:t>After all the study, design, and machining processes, we arrive at one of the most delicate and refined phases of </a:t>
            </a:r>
            <a:r>
              <a:rPr lang="en-GB" sz="1200" dirty="0" err="1">
                <a:latin typeface="Georgia" panose="02040502050405020303" pitchFamily="18" charset="0"/>
              </a:rPr>
              <a:t>mold</a:t>
            </a:r>
            <a:r>
              <a:rPr lang="en-GB" sz="1200" dirty="0">
                <a:latin typeface="Georgia" panose="02040502050405020303" pitchFamily="18" charset="0"/>
              </a:rPr>
              <a:t> construction: assembly. The M.C.S. team boasts expert toolmakers with decades of experience in assembling cold sheet metal deformation </a:t>
            </a:r>
            <a:r>
              <a:rPr lang="en-GB" sz="1200" dirty="0" err="1">
                <a:latin typeface="Georgia" panose="02040502050405020303" pitchFamily="18" charset="0"/>
              </a:rPr>
              <a:t>molds</a:t>
            </a:r>
            <a:r>
              <a:rPr lang="en-GB" sz="1200" dirty="0">
                <a:latin typeface="Georgia" panose="02040502050405020303" pitchFamily="18" charset="0"/>
              </a:rPr>
              <a:t>. Here, we verify and confirm that everything designed and machined has been executed with the proper precision and care.</a:t>
            </a:r>
          </a:p>
          <a:p>
            <a:r>
              <a:rPr lang="en-GB" sz="1200" dirty="0">
                <a:latin typeface="Georgia" panose="02040502050405020303" pitchFamily="18" charset="0"/>
              </a:rPr>
              <a:t>Using all the tools at their disposal, our professionals </a:t>
            </a:r>
            <a:r>
              <a:rPr lang="en-GB" sz="1200" dirty="0" err="1">
                <a:latin typeface="Georgia" panose="02040502050405020303" pitchFamily="18" charset="0"/>
              </a:rPr>
              <a:t>skillfully</a:t>
            </a:r>
            <a:r>
              <a:rPr lang="en-GB" sz="1200" dirty="0">
                <a:latin typeface="Georgia" panose="02040502050405020303" pitchFamily="18" charset="0"/>
              </a:rPr>
              <a:t> assemble the </a:t>
            </a:r>
            <a:r>
              <a:rPr lang="en-GB" sz="1200" dirty="0" err="1">
                <a:latin typeface="Georgia" panose="02040502050405020303" pitchFamily="18" charset="0"/>
              </a:rPr>
              <a:t>molds</a:t>
            </a:r>
            <a:r>
              <a:rPr lang="en-GB" sz="1200" dirty="0">
                <a:latin typeface="Georgia" panose="02040502050405020303" pitchFamily="18" charset="0"/>
              </a:rPr>
              <a:t>, rigorously documenting any variation or improvement from the initial design. This attention to detail, often underestimated but consistently followed at every stage of the process at M.C.S., provides clients with key advantages. First, they can have spare parts for the </a:t>
            </a:r>
            <a:r>
              <a:rPr lang="en-GB" sz="1200" dirty="0" err="1">
                <a:latin typeface="Georgia" panose="02040502050405020303" pitchFamily="18" charset="0"/>
              </a:rPr>
              <a:t>mold</a:t>
            </a:r>
            <a:r>
              <a:rPr lang="en-GB" sz="1200" dirty="0">
                <a:latin typeface="Georgia" panose="02040502050405020303" pitchFamily="18" charset="0"/>
              </a:rPr>
              <a:t> available at any time, even years later, minimizing production downtime (it’s not uncommon for a client to request a replacement part while their </a:t>
            </a:r>
            <a:r>
              <a:rPr lang="en-GB" sz="1200" dirty="0" err="1">
                <a:latin typeface="Georgia" panose="02040502050405020303" pitchFamily="18" charset="0"/>
              </a:rPr>
              <a:t>mold</a:t>
            </a:r>
            <a:r>
              <a:rPr lang="en-GB" sz="1200" dirty="0">
                <a:latin typeface="Georgia" panose="02040502050405020303" pitchFamily="18" charset="0"/>
              </a:rPr>
              <a:t> is still in production, allowing for part substitution without halting the process).</a:t>
            </a:r>
          </a:p>
          <a:p>
            <a:r>
              <a:rPr lang="en-GB" sz="1200" dirty="0">
                <a:latin typeface="Georgia" panose="02040502050405020303" pitchFamily="18" charset="0"/>
              </a:rPr>
              <a:t>Secondly, having a project that encompasses the entire </a:t>
            </a:r>
            <a:r>
              <a:rPr lang="en-GB" sz="1200" dirty="0" err="1">
                <a:latin typeface="Georgia" panose="02040502050405020303" pitchFamily="18" charset="0"/>
              </a:rPr>
              <a:t>mold</a:t>
            </a:r>
            <a:r>
              <a:rPr lang="en-GB" sz="1200" dirty="0">
                <a:latin typeface="Georgia" panose="02040502050405020303" pitchFamily="18" charset="0"/>
              </a:rPr>
              <a:t> construction history allows for instant evaluation of modifications requested by the final client on the finished part. Maintaining an updated design, even down to the smallest screw or manual adjustment, is a valuable resource today.</a:t>
            </a:r>
          </a:p>
          <a:p>
            <a:r>
              <a:rPr lang="en-GB" sz="1200" dirty="0">
                <a:latin typeface="Georgia" panose="02040502050405020303" pitchFamily="18" charset="0"/>
              </a:rPr>
              <a:t>To complement the tooling department, we have a CNC lathe, a parallel lathe, a sinker EDM machine, a radial drill, drills, and all the necessary equipment to complete </a:t>
            </a:r>
            <a:r>
              <a:rPr lang="en-GB" sz="1200" dirty="0" err="1">
                <a:latin typeface="Georgia" panose="02040502050405020303" pitchFamily="18" charset="0"/>
              </a:rPr>
              <a:t>mold</a:t>
            </a:r>
            <a:r>
              <a:rPr lang="en-GB" sz="1200" dirty="0">
                <a:latin typeface="Georgia" panose="02040502050405020303" pitchFamily="18" charset="0"/>
              </a:rPr>
              <a:t> assembly</a:t>
            </a:r>
          </a:p>
          <a:p>
            <a:pPr marL="85725" indent="0">
              <a:buNone/>
            </a:pPr>
            <a:endParaRPr lang="it-IT" sz="1200" dirty="0">
              <a:solidFill>
                <a:srgbClr val="000000"/>
              </a:solidFill>
              <a:latin typeface="Georgia" panose="02040502050405020303" pitchFamily="18" charset="0"/>
            </a:endParaRPr>
          </a:p>
        </p:txBody>
      </p:sp>
      <p:pic>
        <p:nvPicPr>
          <p:cNvPr id="5" name="Immagine 4">
            <a:extLst>
              <a:ext uri="{FF2B5EF4-FFF2-40B4-BE49-F238E27FC236}">
                <a16:creationId xmlns:a16="http://schemas.microsoft.com/office/drawing/2014/main" id="{9615F2E3-4196-F544-563F-8AD4AD9FF70F}"/>
              </a:ext>
            </a:extLst>
          </p:cNvPr>
          <p:cNvPicPr>
            <a:picLocks noChangeAspect="1"/>
          </p:cNvPicPr>
          <p:nvPr/>
        </p:nvPicPr>
        <p:blipFill>
          <a:blip r:embed="rId2" cstate="print">
            <a:extLst>
              <a:ext uri="{28A0092B-C50C-407E-A947-70E740481C1C}">
                <a14:useLocalDpi xmlns:a14="http://schemas.microsoft.com/office/drawing/2010/main" val="0"/>
              </a:ext>
            </a:extLst>
          </a:blip>
          <a:srcRect l="24921" r="24921"/>
          <a:stretch/>
        </p:blipFill>
        <p:spPr>
          <a:xfrm>
            <a:off x="-1" y="0"/>
            <a:ext cx="5148593" cy="6858000"/>
          </a:xfrm>
          <a:prstGeom prst="rect">
            <a:avLst/>
          </a:prstGeom>
        </p:spPr>
      </p:pic>
    </p:spTree>
    <p:extLst>
      <p:ext uri="{BB962C8B-B14F-4D97-AF65-F5344CB8AC3E}">
        <p14:creationId xmlns:p14="http://schemas.microsoft.com/office/powerpoint/2010/main" val="2450075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C96E74EF-AE7B-4090-BB1B-4367B87D0D3F}"/>
              </a:ext>
            </a:extLst>
          </p:cNvPr>
          <p:cNvSpPr/>
          <p:nvPr/>
        </p:nvSpPr>
        <p:spPr>
          <a:xfrm rot="18291611">
            <a:off x="4981293" y="-638280"/>
            <a:ext cx="4774199" cy="5876090"/>
          </a:xfrm>
          <a:custGeom>
            <a:avLst/>
            <a:gdLst>
              <a:gd name="connsiteX0" fmla="*/ 0 w 4717758"/>
              <a:gd name="connsiteY0" fmla="*/ 4067033 h 4067033"/>
              <a:gd name="connsiteX1" fmla="*/ 2358879 w 4717758"/>
              <a:gd name="connsiteY1" fmla="*/ 0 h 4067033"/>
              <a:gd name="connsiteX2" fmla="*/ 4717758 w 4717758"/>
              <a:gd name="connsiteY2" fmla="*/ 4067033 h 4067033"/>
              <a:gd name="connsiteX3" fmla="*/ 0 w 4717758"/>
              <a:gd name="connsiteY3" fmla="*/ 4067033 h 4067033"/>
              <a:gd name="connsiteX0" fmla="*/ 0 w 4717758"/>
              <a:gd name="connsiteY0" fmla="*/ 5961709 h 5961709"/>
              <a:gd name="connsiteX1" fmla="*/ 2070304 w 4717758"/>
              <a:gd name="connsiteY1" fmla="*/ 0 h 5961709"/>
              <a:gd name="connsiteX2" fmla="*/ 4717758 w 4717758"/>
              <a:gd name="connsiteY2" fmla="*/ 5961709 h 5961709"/>
              <a:gd name="connsiteX3" fmla="*/ 0 w 4717758"/>
              <a:gd name="connsiteY3" fmla="*/ 5961709 h 5961709"/>
            </a:gdLst>
            <a:ahLst/>
            <a:cxnLst>
              <a:cxn ang="0">
                <a:pos x="connsiteX0" y="connsiteY0"/>
              </a:cxn>
              <a:cxn ang="0">
                <a:pos x="connsiteX1" y="connsiteY1"/>
              </a:cxn>
              <a:cxn ang="0">
                <a:pos x="connsiteX2" y="connsiteY2"/>
              </a:cxn>
              <a:cxn ang="0">
                <a:pos x="connsiteX3" y="connsiteY3"/>
              </a:cxn>
            </a:cxnLst>
            <a:rect l="l" t="t" r="r" b="b"/>
            <a:pathLst>
              <a:path w="4717758" h="5961709">
                <a:moveTo>
                  <a:pt x="0" y="5961709"/>
                </a:moveTo>
                <a:lnTo>
                  <a:pt x="2070304" y="0"/>
                </a:lnTo>
                <a:lnTo>
                  <a:pt x="4717758" y="5961709"/>
                </a:lnTo>
                <a:lnTo>
                  <a:pt x="0" y="5961709"/>
                </a:lnTo>
                <a:close/>
              </a:path>
            </a:pathLst>
          </a:cu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6D21000-AE84-498B-89A7-96A546447F1A}"/>
              </a:ext>
            </a:extLst>
          </p:cNvPr>
          <p:cNvSpPr txBox="1"/>
          <p:nvPr/>
        </p:nvSpPr>
        <p:spPr>
          <a:xfrm>
            <a:off x="6811623" y="766039"/>
            <a:ext cx="2818514" cy="1569660"/>
          </a:xfrm>
          <a:prstGeom prst="rect">
            <a:avLst/>
          </a:prstGeom>
          <a:noFill/>
        </p:spPr>
        <p:txBody>
          <a:bodyPr wrap="square" rtlCol="0" anchor="ctr">
            <a:spAutoFit/>
          </a:bodyPr>
          <a:lstStyle/>
          <a:p>
            <a:r>
              <a:rPr lang="pl-PL" altLang="ko-KR" sz="4800" b="1" dirty="0" err="1">
                <a:solidFill>
                  <a:srgbClr val="F27900"/>
                </a:solidFill>
                <a:cs typeface="Arial" pitchFamily="34" charset="0"/>
              </a:rPr>
              <a:t>Founded</a:t>
            </a:r>
            <a:r>
              <a:rPr lang="pl-PL" altLang="ko-KR" sz="4800" b="1" dirty="0">
                <a:solidFill>
                  <a:srgbClr val="F27900"/>
                </a:solidFill>
                <a:cs typeface="Arial" pitchFamily="34" charset="0"/>
              </a:rPr>
              <a:t> in 1978</a:t>
            </a:r>
            <a:endParaRPr lang="it-IT" altLang="ko-KR" sz="4800" b="1" dirty="0">
              <a:solidFill>
                <a:srgbClr val="F27900"/>
              </a:solidFill>
              <a:cs typeface="Arial" pitchFamily="34" charset="0"/>
            </a:endParaRPr>
          </a:p>
        </p:txBody>
      </p:sp>
      <p:sp>
        <p:nvSpPr>
          <p:cNvPr id="5" name="TextBox 4">
            <a:extLst>
              <a:ext uri="{FF2B5EF4-FFF2-40B4-BE49-F238E27FC236}">
                <a16:creationId xmlns:a16="http://schemas.microsoft.com/office/drawing/2014/main" id="{8B187875-F30A-49A0-B6C7-F61C9E8C4D79}"/>
              </a:ext>
            </a:extLst>
          </p:cNvPr>
          <p:cNvSpPr txBox="1"/>
          <p:nvPr/>
        </p:nvSpPr>
        <p:spPr>
          <a:xfrm>
            <a:off x="6811623" y="2383097"/>
            <a:ext cx="4057005" cy="923330"/>
          </a:xfrm>
          <a:prstGeom prst="rect">
            <a:avLst/>
          </a:prstGeom>
          <a:noFill/>
        </p:spPr>
        <p:txBody>
          <a:bodyPr wrap="square" rtlCol="0" anchor="ctr">
            <a:spAutoFit/>
          </a:bodyPr>
          <a:lstStyle/>
          <a:p>
            <a:r>
              <a:rPr lang="en-GB" dirty="0"/>
              <a:t>It is an Italian company specializing in the design and manufacture of dies for cold sheet metal forming</a:t>
            </a:r>
            <a:endParaRPr lang="ko-KR" altLang="en-US" dirty="0">
              <a:solidFill>
                <a:schemeClr val="tx1">
                  <a:lumMod val="85000"/>
                  <a:lumOff val="15000"/>
                </a:schemeClr>
              </a:solidFill>
              <a:cs typeface="Arial" pitchFamily="34" charset="0"/>
            </a:endParaRPr>
          </a:p>
        </p:txBody>
      </p:sp>
      <p:sp>
        <p:nvSpPr>
          <p:cNvPr id="8" name="TextBox 7">
            <a:extLst>
              <a:ext uri="{FF2B5EF4-FFF2-40B4-BE49-F238E27FC236}">
                <a16:creationId xmlns:a16="http://schemas.microsoft.com/office/drawing/2014/main" id="{EA316D12-A851-4C24-8A72-9C2AFBBBA237}"/>
              </a:ext>
            </a:extLst>
          </p:cNvPr>
          <p:cNvSpPr txBox="1"/>
          <p:nvPr/>
        </p:nvSpPr>
        <p:spPr>
          <a:xfrm>
            <a:off x="5422037" y="1266859"/>
            <a:ext cx="2027380" cy="523220"/>
          </a:xfrm>
          <a:prstGeom prst="rect">
            <a:avLst/>
          </a:prstGeom>
          <a:noFill/>
        </p:spPr>
        <p:txBody>
          <a:bodyPr wrap="square" rtlCol="0" anchor="ctr">
            <a:spAutoFit/>
          </a:bodyPr>
          <a:lstStyle/>
          <a:p>
            <a:r>
              <a:rPr lang="en-US" sz="2800" dirty="0">
                <a:solidFill>
                  <a:schemeClr val="bg1"/>
                </a:solidFill>
              </a:rPr>
              <a:t>MCS Srl</a:t>
            </a:r>
          </a:p>
        </p:txBody>
      </p:sp>
    </p:spTree>
    <p:extLst>
      <p:ext uri="{BB962C8B-B14F-4D97-AF65-F5344CB8AC3E}">
        <p14:creationId xmlns:p14="http://schemas.microsoft.com/office/powerpoint/2010/main" val="3120627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interno, macchina, Laboratorio, ingegneria&#10;&#10;Descrizione generata automaticamente">
            <a:extLst>
              <a:ext uri="{FF2B5EF4-FFF2-40B4-BE49-F238E27FC236}">
                <a16:creationId xmlns:a16="http://schemas.microsoft.com/office/drawing/2014/main" id="{C9E6B55D-CA9A-3CCD-8E37-650DEFFE2C5E}"/>
              </a:ext>
            </a:extLst>
          </p:cNvPr>
          <p:cNvPicPr>
            <a:picLocks noChangeAspect="1"/>
          </p:cNvPicPr>
          <p:nvPr/>
        </p:nvPicPr>
        <p:blipFill rotWithShape="1">
          <a:blip r:embed="rId2">
            <a:extLst>
              <a:ext uri="{28A0092B-C50C-407E-A947-70E740481C1C}">
                <a14:useLocalDpi xmlns:a14="http://schemas.microsoft.com/office/drawing/2010/main" val="0"/>
              </a:ext>
            </a:extLst>
          </a:blip>
          <a:srcRect l="945" t="945" r="1096" b="21906"/>
          <a:stretch/>
        </p:blipFill>
        <p:spPr>
          <a:xfrm>
            <a:off x="0" y="-1"/>
            <a:ext cx="12192000" cy="6934779"/>
          </a:xfrm>
          <a:prstGeom prst="rect">
            <a:avLst/>
          </a:prstGeom>
        </p:spPr>
      </p:pic>
    </p:spTree>
    <p:extLst>
      <p:ext uri="{BB962C8B-B14F-4D97-AF65-F5344CB8AC3E}">
        <p14:creationId xmlns:p14="http://schemas.microsoft.com/office/powerpoint/2010/main" val="2274334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9E6B55D-CA9A-3CCD-8E37-650DEFFE2C5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
            <a:ext cx="12192000" cy="6934779"/>
          </a:xfrm>
          <a:prstGeom prst="rect">
            <a:avLst/>
          </a:prstGeom>
        </p:spPr>
      </p:pic>
    </p:spTree>
    <p:extLst>
      <p:ext uri="{BB962C8B-B14F-4D97-AF65-F5344CB8AC3E}">
        <p14:creationId xmlns:p14="http://schemas.microsoft.com/office/powerpoint/2010/main" val="4169269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interno, viola&#10;&#10;Descrizione generata automaticamente">
            <a:extLst>
              <a:ext uri="{FF2B5EF4-FFF2-40B4-BE49-F238E27FC236}">
                <a16:creationId xmlns:a16="http://schemas.microsoft.com/office/drawing/2014/main" id="{E4A953D2-EFC3-246C-F2B3-8A3FAF2766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081456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4A953D2-EFC3-246C-F2B3-8A3FAF2766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880" y="-156754"/>
            <a:ext cx="12566469" cy="7132320"/>
          </a:xfrm>
          <a:prstGeom prst="rect">
            <a:avLst/>
          </a:prstGeom>
        </p:spPr>
      </p:pic>
    </p:spTree>
    <p:extLst>
      <p:ext uri="{BB962C8B-B14F-4D97-AF65-F5344CB8AC3E}">
        <p14:creationId xmlns:p14="http://schemas.microsoft.com/office/powerpoint/2010/main" val="496457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4A953D2-EFC3-246C-F2B3-8A3FAF2766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3509" y="-274321"/>
            <a:ext cx="12505510" cy="7328263"/>
          </a:xfrm>
          <a:prstGeom prst="rect">
            <a:avLst/>
          </a:prstGeom>
        </p:spPr>
      </p:pic>
    </p:spTree>
    <p:extLst>
      <p:ext uri="{BB962C8B-B14F-4D97-AF65-F5344CB8AC3E}">
        <p14:creationId xmlns:p14="http://schemas.microsoft.com/office/powerpoint/2010/main" val="1621363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A10E553E-801A-10C6-4782-CF65395D1BCC}"/>
              </a:ext>
            </a:extLst>
          </p:cNvPr>
          <p:cNvSpPr txBox="1"/>
          <p:nvPr/>
        </p:nvSpPr>
        <p:spPr>
          <a:xfrm>
            <a:off x="633548" y="646611"/>
            <a:ext cx="3624943" cy="369332"/>
          </a:xfrm>
          <a:prstGeom prst="rect">
            <a:avLst/>
          </a:prstGeom>
          <a:noFill/>
        </p:spPr>
        <p:txBody>
          <a:bodyPr wrap="square" rtlCol="0">
            <a:spAutoFit/>
          </a:bodyPr>
          <a:lstStyle/>
          <a:p>
            <a:r>
              <a:rPr lang="it-IT" dirty="0">
                <a:solidFill>
                  <a:schemeClr val="bg1"/>
                </a:solidFill>
              </a:rPr>
              <a:t>CONT</a:t>
            </a:r>
            <a:r>
              <a:rPr lang="pl-PL" dirty="0">
                <a:solidFill>
                  <a:schemeClr val="bg1"/>
                </a:solidFill>
              </a:rPr>
              <a:t>ACT US</a:t>
            </a:r>
            <a:endParaRPr lang="it-IT" dirty="0">
              <a:solidFill>
                <a:schemeClr val="bg1"/>
              </a:solidFill>
            </a:endParaRPr>
          </a:p>
        </p:txBody>
      </p:sp>
      <p:sp>
        <p:nvSpPr>
          <p:cNvPr id="8" name="CasellaDiTesto 7">
            <a:extLst>
              <a:ext uri="{FF2B5EF4-FFF2-40B4-BE49-F238E27FC236}">
                <a16:creationId xmlns:a16="http://schemas.microsoft.com/office/drawing/2014/main" id="{0D60260D-DA3B-9AD3-2A8A-3DA4F4D0F94B}"/>
              </a:ext>
            </a:extLst>
          </p:cNvPr>
          <p:cNvSpPr txBox="1"/>
          <p:nvPr/>
        </p:nvSpPr>
        <p:spPr>
          <a:xfrm>
            <a:off x="5907679" y="646611"/>
            <a:ext cx="6093822" cy="2062103"/>
          </a:xfrm>
          <a:prstGeom prst="rect">
            <a:avLst/>
          </a:prstGeom>
          <a:noFill/>
        </p:spPr>
        <p:txBody>
          <a:bodyPr wrap="square">
            <a:spAutoFit/>
          </a:bodyPr>
          <a:lstStyle/>
          <a:p>
            <a:r>
              <a:rPr lang="it-IT" sz="2800" dirty="0">
                <a:solidFill>
                  <a:schemeClr val="bg1"/>
                </a:solidFill>
              </a:rPr>
              <a:t>MCS srl</a:t>
            </a:r>
            <a:br>
              <a:rPr lang="it-IT" sz="2800" dirty="0">
                <a:solidFill>
                  <a:schemeClr val="bg1"/>
                </a:solidFill>
              </a:rPr>
            </a:br>
            <a:r>
              <a:rPr lang="it-IT" sz="2000" dirty="0">
                <a:solidFill>
                  <a:schemeClr val="bg2"/>
                </a:solidFill>
              </a:rPr>
              <a:t>Via Resegone, 13</a:t>
            </a:r>
            <a:br>
              <a:rPr lang="it-IT" sz="2000" dirty="0">
                <a:solidFill>
                  <a:schemeClr val="bg2"/>
                </a:solidFill>
              </a:rPr>
            </a:br>
            <a:r>
              <a:rPr lang="it-IT" sz="2000" dirty="0">
                <a:solidFill>
                  <a:schemeClr val="bg2"/>
                </a:solidFill>
              </a:rPr>
              <a:t>23896- Sirtori (LC) </a:t>
            </a:r>
            <a:r>
              <a:rPr lang="it-IT" sz="2000" dirty="0" err="1">
                <a:solidFill>
                  <a:schemeClr val="bg2"/>
                </a:solidFill>
              </a:rPr>
              <a:t>Italy</a:t>
            </a:r>
            <a:endParaRPr lang="it-IT" sz="2000" dirty="0">
              <a:solidFill>
                <a:schemeClr val="bg2"/>
              </a:solidFill>
            </a:endParaRPr>
          </a:p>
          <a:p>
            <a:r>
              <a:rPr lang="it-IT" sz="2000" dirty="0">
                <a:solidFill>
                  <a:schemeClr val="bg2"/>
                </a:solidFill>
              </a:rPr>
              <a:t>Tel.: +39 039 957326</a:t>
            </a:r>
          </a:p>
          <a:p>
            <a:r>
              <a:rPr lang="it-IT" sz="2000" dirty="0">
                <a:solidFill>
                  <a:schemeClr val="bg2"/>
                </a:solidFill>
                <a:hlinkClick r:id="rId2">
                  <a:extLst>
                    <a:ext uri="{A12FA001-AC4F-418D-AE19-62706E023703}">
                      <ahyp:hlinkClr xmlns:ahyp="http://schemas.microsoft.com/office/drawing/2018/hyperlinkcolor" val="tx"/>
                    </a:ext>
                  </a:extLst>
                </a:hlinkClick>
              </a:rPr>
              <a:t>info@mcsstampi.com</a:t>
            </a:r>
            <a:endParaRPr lang="it-IT" sz="2000" dirty="0">
              <a:solidFill>
                <a:schemeClr val="bg2"/>
              </a:solidFill>
            </a:endParaRPr>
          </a:p>
          <a:p>
            <a:r>
              <a:rPr lang="it-IT" sz="2000" dirty="0">
                <a:solidFill>
                  <a:schemeClr val="bg2"/>
                </a:solidFill>
              </a:rPr>
              <a:t>Website under costruction</a:t>
            </a:r>
          </a:p>
        </p:txBody>
      </p:sp>
      <p:sp>
        <p:nvSpPr>
          <p:cNvPr id="10" name="CasellaDiTesto 9">
            <a:extLst>
              <a:ext uri="{FF2B5EF4-FFF2-40B4-BE49-F238E27FC236}">
                <a16:creationId xmlns:a16="http://schemas.microsoft.com/office/drawing/2014/main" id="{54AF72A5-ECBF-9C9F-D216-F75A03CE510E}"/>
              </a:ext>
            </a:extLst>
          </p:cNvPr>
          <p:cNvSpPr txBox="1"/>
          <p:nvPr/>
        </p:nvSpPr>
        <p:spPr>
          <a:xfrm>
            <a:off x="5907679" y="3725091"/>
            <a:ext cx="6093822" cy="2369880"/>
          </a:xfrm>
          <a:prstGeom prst="rect">
            <a:avLst/>
          </a:prstGeom>
          <a:noFill/>
        </p:spPr>
        <p:txBody>
          <a:bodyPr wrap="square">
            <a:spAutoFit/>
          </a:bodyPr>
          <a:lstStyle/>
          <a:p>
            <a:r>
              <a:rPr lang="it-IT" sz="2800" dirty="0">
                <a:solidFill>
                  <a:schemeClr val="bg1"/>
                </a:solidFill>
              </a:rPr>
              <a:t>MCS Polska Sp. z o.o.</a:t>
            </a:r>
            <a:br>
              <a:rPr lang="it-IT" sz="2800" dirty="0">
                <a:solidFill>
                  <a:schemeClr val="bg1"/>
                </a:solidFill>
              </a:rPr>
            </a:br>
            <a:r>
              <a:rPr lang="pl-PL" sz="2000" dirty="0">
                <a:solidFill>
                  <a:schemeClr val="bg2"/>
                </a:solidFill>
              </a:rPr>
              <a:t>Ul. Nad Białką 37</a:t>
            </a:r>
          </a:p>
          <a:p>
            <a:r>
              <a:rPr lang="pl-PL" sz="2000" dirty="0">
                <a:solidFill>
                  <a:schemeClr val="bg2"/>
                </a:solidFill>
              </a:rPr>
              <a:t>43-500 Czechowice-Dziedzice</a:t>
            </a:r>
            <a:r>
              <a:rPr lang="it-IT" sz="2000" dirty="0">
                <a:solidFill>
                  <a:schemeClr val="bg2"/>
                </a:solidFill>
              </a:rPr>
              <a:t> </a:t>
            </a:r>
            <a:endParaRPr lang="pl-PL" sz="2000" dirty="0">
              <a:solidFill>
                <a:schemeClr val="bg2"/>
              </a:solidFill>
            </a:endParaRPr>
          </a:p>
          <a:p>
            <a:r>
              <a:rPr lang="it-IT" sz="2000" dirty="0">
                <a:solidFill>
                  <a:schemeClr val="bg2"/>
                </a:solidFill>
              </a:rPr>
              <a:t>Poland</a:t>
            </a:r>
          </a:p>
          <a:p>
            <a:r>
              <a:rPr lang="it-IT" sz="2000" dirty="0">
                <a:solidFill>
                  <a:schemeClr val="bg2"/>
                </a:solidFill>
              </a:rPr>
              <a:t>Tel.: +48 32 330 97 71</a:t>
            </a:r>
          </a:p>
          <a:p>
            <a:r>
              <a:rPr lang="it-IT" sz="2000" dirty="0">
                <a:solidFill>
                  <a:schemeClr val="bg2"/>
                </a:solidFill>
                <a:hlinkClick r:id="rId2">
                  <a:extLst>
                    <a:ext uri="{A12FA001-AC4F-418D-AE19-62706E023703}">
                      <ahyp:hlinkClr xmlns:ahyp="http://schemas.microsoft.com/office/drawing/2018/hyperlinkcolor" val="tx"/>
                    </a:ext>
                  </a:extLst>
                </a:hlinkClick>
              </a:rPr>
              <a:t>info@mcsstampi.com</a:t>
            </a:r>
            <a:endParaRPr lang="it-IT" sz="2000" dirty="0">
              <a:solidFill>
                <a:schemeClr val="bg2"/>
              </a:solidFill>
            </a:endParaRPr>
          </a:p>
          <a:p>
            <a:r>
              <a:rPr lang="it-IT" sz="2000" dirty="0">
                <a:solidFill>
                  <a:schemeClr val="bg2"/>
                </a:solidFill>
              </a:rPr>
              <a:t>Website under costruction</a:t>
            </a:r>
          </a:p>
        </p:txBody>
      </p:sp>
    </p:spTree>
    <p:extLst>
      <p:ext uri="{BB962C8B-B14F-4D97-AF65-F5344CB8AC3E}">
        <p14:creationId xmlns:p14="http://schemas.microsoft.com/office/powerpoint/2010/main" val="4171267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05000"/>
                    </a14:imgEffect>
                  </a14:imgLayer>
                </a14:imgProps>
              </a:ext>
            </a:extLst>
          </a:blip>
          <a:srcRect/>
          <a:stretch>
            <a:fillRect t="-14000" b="-14000"/>
          </a:stretch>
        </a:blipFill>
        <a:effectLst/>
      </p:bgPr>
    </p:bg>
    <p:spTree>
      <p:nvGrpSpPr>
        <p:cNvPr id="1" name=""/>
        <p:cNvGrpSpPr/>
        <p:nvPr/>
      </p:nvGrpSpPr>
      <p:grpSpPr>
        <a:xfrm>
          <a:off x="0" y="0"/>
          <a:ext cx="0" cy="0"/>
          <a:chOff x="0" y="0"/>
          <a:chExt cx="0" cy="0"/>
        </a:xfrm>
      </p:grpSpPr>
      <p:pic>
        <p:nvPicPr>
          <p:cNvPr id="6" name="Immagine 5" descr="Immagine che contiene cielo, aria aperta, edificio, casa&#10;&#10;Descrizione generata automaticamente">
            <a:extLst>
              <a:ext uri="{FF2B5EF4-FFF2-40B4-BE49-F238E27FC236}">
                <a16:creationId xmlns:a16="http://schemas.microsoft.com/office/drawing/2014/main" id="{FEB08D38-586A-A0EF-CDC3-698E3BBBCE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6944810"/>
          </a:xfrm>
          <a:prstGeom prst="rect">
            <a:avLst/>
          </a:prstGeom>
        </p:spPr>
      </p:pic>
      <p:sp>
        <p:nvSpPr>
          <p:cNvPr id="2" name="Isosceles Triangle 1">
            <a:extLst>
              <a:ext uri="{FF2B5EF4-FFF2-40B4-BE49-F238E27FC236}">
                <a16:creationId xmlns:a16="http://schemas.microsoft.com/office/drawing/2014/main" id="{C96E74EF-AE7B-4090-BB1B-4367B87D0D3F}"/>
              </a:ext>
            </a:extLst>
          </p:cNvPr>
          <p:cNvSpPr/>
          <p:nvPr/>
        </p:nvSpPr>
        <p:spPr>
          <a:xfrm rot="18291611">
            <a:off x="4981293" y="-638280"/>
            <a:ext cx="4774199" cy="5876090"/>
          </a:xfrm>
          <a:custGeom>
            <a:avLst/>
            <a:gdLst>
              <a:gd name="connsiteX0" fmla="*/ 0 w 4717758"/>
              <a:gd name="connsiteY0" fmla="*/ 4067033 h 4067033"/>
              <a:gd name="connsiteX1" fmla="*/ 2358879 w 4717758"/>
              <a:gd name="connsiteY1" fmla="*/ 0 h 4067033"/>
              <a:gd name="connsiteX2" fmla="*/ 4717758 w 4717758"/>
              <a:gd name="connsiteY2" fmla="*/ 4067033 h 4067033"/>
              <a:gd name="connsiteX3" fmla="*/ 0 w 4717758"/>
              <a:gd name="connsiteY3" fmla="*/ 4067033 h 4067033"/>
              <a:gd name="connsiteX0" fmla="*/ 0 w 4717758"/>
              <a:gd name="connsiteY0" fmla="*/ 5961709 h 5961709"/>
              <a:gd name="connsiteX1" fmla="*/ 2070304 w 4717758"/>
              <a:gd name="connsiteY1" fmla="*/ 0 h 5961709"/>
              <a:gd name="connsiteX2" fmla="*/ 4717758 w 4717758"/>
              <a:gd name="connsiteY2" fmla="*/ 5961709 h 5961709"/>
              <a:gd name="connsiteX3" fmla="*/ 0 w 4717758"/>
              <a:gd name="connsiteY3" fmla="*/ 5961709 h 5961709"/>
            </a:gdLst>
            <a:ahLst/>
            <a:cxnLst>
              <a:cxn ang="0">
                <a:pos x="connsiteX0" y="connsiteY0"/>
              </a:cxn>
              <a:cxn ang="0">
                <a:pos x="connsiteX1" y="connsiteY1"/>
              </a:cxn>
              <a:cxn ang="0">
                <a:pos x="connsiteX2" y="connsiteY2"/>
              </a:cxn>
              <a:cxn ang="0">
                <a:pos x="connsiteX3" y="connsiteY3"/>
              </a:cxn>
            </a:cxnLst>
            <a:rect l="l" t="t" r="r" b="b"/>
            <a:pathLst>
              <a:path w="4717758" h="5961709">
                <a:moveTo>
                  <a:pt x="0" y="5961709"/>
                </a:moveTo>
                <a:lnTo>
                  <a:pt x="2070304" y="0"/>
                </a:lnTo>
                <a:lnTo>
                  <a:pt x="4717758" y="5961709"/>
                </a:lnTo>
                <a:lnTo>
                  <a:pt x="0" y="5961709"/>
                </a:lnTo>
                <a:close/>
              </a:path>
            </a:pathLst>
          </a:cu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6D21000-AE84-498B-89A7-96A546447F1A}"/>
              </a:ext>
            </a:extLst>
          </p:cNvPr>
          <p:cNvSpPr txBox="1"/>
          <p:nvPr/>
        </p:nvSpPr>
        <p:spPr>
          <a:xfrm>
            <a:off x="6811623" y="766039"/>
            <a:ext cx="2818514" cy="1569660"/>
          </a:xfrm>
          <a:prstGeom prst="rect">
            <a:avLst/>
          </a:prstGeom>
          <a:noFill/>
        </p:spPr>
        <p:txBody>
          <a:bodyPr wrap="square" rtlCol="0" anchor="ctr">
            <a:spAutoFit/>
          </a:bodyPr>
          <a:lstStyle/>
          <a:p>
            <a:r>
              <a:rPr lang="it-IT" altLang="ko-KR" sz="4800" b="1" dirty="0">
                <a:solidFill>
                  <a:srgbClr val="F27900"/>
                </a:solidFill>
                <a:cs typeface="Arial" pitchFamily="34" charset="0"/>
              </a:rPr>
              <a:t>Fo</a:t>
            </a:r>
            <a:r>
              <a:rPr lang="pl-PL" altLang="ko-KR" sz="4800" b="1" dirty="0" err="1">
                <a:solidFill>
                  <a:srgbClr val="F27900"/>
                </a:solidFill>
                <a:cs typeface="Arial" pitchFamily="34" charset="0"/>
              </a:rPr>
              <a:t>unded</a:t>
            </a:r>
            <a:r>
              <a:rPr lang="pl-PL" altLang="ko-KR" sz="4800" b="1" dirty="0">
                <a:solidFill>
                  <a:srgbClr val="F27900"/>
                </a:solidFill>
                <a:cs typeface="Arial" pitchFamily="34" charset="0"/>
              </a:rPr>
              <a:t> in 2019</a:t>
            </a:r>
            <a:endParaRPr lang="it-IT" altLang="ko-KR" sz="4800" b="1" dirty="0">
              <a:solidFill>
                <a:srgbClr val="F27900"/>
              </a:solidFill>
              <a:cs typeface="Arial" pitchFamily="34" charset="0"/>
            </a:endParaRPr>
          </a:p>
        </p:txBody>
      </p:sp>
      <p:sp>
        <p:nvSpPr>
          <p:cNvPr id="5" name="TextBox 4">
            <a:extLst>
              <a:ext uri="{FF2B5EF4-FFF2-40B4-BE49-F238E27FC236}">
                <a16:creationId xmlns:a16="http://schemas.microsoft.com/office/drawing/2014/main" id="{8B187875-F30A-49A0-B6C7-F61C9E8C4D79}"/>
              </a:ext>
            </a:extLst>
          </p:cNvPr>
          <p:cNvSpPr txBox="1"/>
          <p:nvPr/>
        </p:nvSpPr>
        <p:spPr>
          <a:xfrm>
            <a:off x="6869498" y="2359547"/>
            <a:ext cx="4057005" cy="646331"/>
          </a:xfrm>
          <a:prstGeom prst="rect">
            <a:avLst/>
          </a:prstGeom>
          <a:noFill/>
        </p:spPr>
        <p:txBody>
          <a:bodyPr wrap="square" rtlCol="0" anchor="ctr">
            <a:spAutoFit/>
          </a:bodyPr>
          <a:lstStyle/>
          <a:p>
            <a:r>
              <a:rPr lang="en-GB" dirty="0"/>
              <a:t>We expanded in</a:t>
            </a:r>
            <a:r>
              <a:rPr lang="pl-PL" dirty="0"/>
              <a:t>to</a:t>
            </a:r>
            <a:r>
              <a:rPr lang="en-GB" dirty="0"/>
              <a:t> Poland with a new 4,000 sqm facility</a:t>
            </a:r>
            <a:endParaRPr lang="ko-KR" altLang="en-US" dirty="0">
              <a:solidFill>
                <a:schemeClr val="tx1">
                  <a:lumMod val="85000"/>
                  <a:lumOff val="15000"/>
                </a:schemeClr>
              </a:solidFill>
              <a:cs typeface="Arial" pitchFamily="34" charset="0"/>
            </a:endParaRPr>
          </a:p>
        </p:txBody>
      </p:sp>
      <p:sp>
        <p:nvSpPr>
          <p:cNvPr id="8" name="TextBox 7">
            <a:extLst>
              <a:ext uri="{FF2B5EF4-FFF2-40B4-BE49-F238E27FC236}">
                <a16:creationId xmlns:a16="http://schemas.microsoft.com/office/drawing/2014/main" id="{EA316D12-A851-4C24-8A72-9C2AFBBBA237}"/>
              </a:ext>
            </a:extLst>
          </p:cNvPr>
          <p:cNvSpPr txBox="1"/>
          <p:nvPr/>
        </p:nvSpPr>
        <p:spPr>
          <a:xfrm>
            <a:off x="5422037" y="1051416"/>
            <a:ext cx="2027380" cy="954107"/>
          </a:xfrm>
          <a:prstGeom prst="rect">
            <a:avLst/>
          </a:prstGeom>
          <a:noFill/>
        </p:spPr>
        <p:txBody>
          <a:bodyPr wrap="square" rtlCol="0" anchor="ctr">
            <a:spAutoFit/>
          </a:bodyPr>
          <a:lstStyle/>
          <a:p>
            <a:r>
              <a:rPr lang="en-US" sz="2800" dirty="0">
                <a:solidFill>
                  <a:schemeClr val="bg1"/>
                </a:solidFill>
              </a:rPr>
              <a:t>MCS Polska</a:t>
            </a:r>
          </a:p>
        </p:txBody>
      </p:sp>
    </p:spTree>
    <p:extLst>
      <p:ext uri="{BB962C8B-B14F-4D97-AF65-F5344CB8AC3E}">
        <p14:creationId xmlns:p14="http://schemas.microsoft.com/office/powerpoint/2010/main" val="1307219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stoviglie, interno, ciotola, piatto&#10;&#10;Descrizione generata automaticamente">
            <a:extLst>
              <a:ext uri="{FF2B5EF4-FFF2-40B4-BE49-F238E27FC236}">
                <a16:creationId xmlns:a16="http://schemas.microsoft.com/office/drawing/2014/main" id="{DAB6EACE-001C-3640-89BB-FE799D26D7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1574" y="0"/>
            <a:ext cx="12192001" cy="6858000"/>
          </a:xfrm>
          <a:prstGeom prst="rect">
            <a:avLst/>
          </a:prstGeom>
        </p:spPr>
      </p:pic>
      <p:sp>
        <p:nvSpPr>
          <p:cNvPr id="2" name="Rectangle 1">
            <a:extLst>
              <a:ext uri="{FF2B5EF4-FFF2-40B4-BE49-F238E27FC236}">
                <a16:creationId xmlns:a16="http://schemas.microsoft.com/office/drawing/2014/main" id="{9A72286F-A9BF-4644-B86E-C946F7138E1B}"/>
              </a:ext>
            </a:extLst>
          </p:cNvPr>
          <p:cNvSpPr/>
          <p:nvPr/>
        </p:nvSpPr>
        <p:spPr>
          <a:xfrm>
            <a:off x="6096000" y="427618"/>
            <a:ext cx="5235615" cy="600276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1D9DB1-2112-4495-9058-56FEE663EF85}"/>
              </a:ext>
            </a:extLst>
          </p:cNvPr>
          <p:cNvSpPr txBox="1"/>
          <p:nvPr/>
        </p:nvSpPr>
        <p:spPr>
          <a:xfrm>
            <a:off x="6296628" y="636193"/>
            <a:ext cx="4815068" cy="5262979"/>
          </a:xfrm>
          <a:prstGeom prst="rect">
            <a:avLst/>
          </a:prstGeom>
          <a:noFill/>
        </p:spPr>
        <p:txBody>
          <a:bodyPr wrap="square" rtlCol="0">
            <a:spAutoFit/>
          </a:bodyPr>
          <a:lstStyle/>
          <a:p>
            <a:pPr marL="0" indent="0" rtl="0">
              <a:buNone/>
            </a:pPr>
            <a:r>
              <a:rPr lang="en-GB" sz="1200" b="1" dirty="0"/>
              <a:t>M.C.S. is an Italian company, founded in 1978, specializing in the design and manufacture of dies for cold sheet metal forming.</a:t>
            </a:r>
            <a:endParaRPr lang="pl-PL" sz="1200" b="1" dirty="0"/>
          </a:p>
          <a:p>
            <a:pPr marL="0" indent="0" rtl="0">
              <a:buNone/>
            </a:pPr>
            <a:endParaRPr lang="pl-PL" sz="1200" dirty="0"/>
          </a:p>
          <a:p>
            <a:r>
              <a:rPr lang="en-GB" sz="1200" dirty="0"/>
              <a:t>The production of a die follows a long process: it starts with the conception of the object, moving through a process simulation aimed at studying the stamping method. Once agreed upon with the client based on production volumes and the designated presses, the design phase begins, which M.C.S. prides itself on for its precision. The manufacturing of the equipment is then immediately undertaken, coordinated by a thorough analysis of the process.</a:t>
            </a:r>
          </a:p>
          <a:p>
            <a:r>
              <a:rPr lang="en-GB" sz="1200" dirty="0"/>
              <a:t>M.C.S. also manufactures dies based on designs provided by the client, as is common in the automotive sector.</a:t>
            </a:r>
          </a:p>
          <a:p>
            <a:r>
              <a:rPr lang="en-GB" sz="1200" dirty="0"/>
              <a:t>M.C.S. specializes in the construction of dies for the automotive and home appliance sectors, but any sheet metal part can be produced by our team. You design a sheet metal product, and we will manufacture it for you.</a:t>
            </a:r>
          </a:p>
          <a:p>
            <a:r>
              <a:rPr lang="en-GB" sz="1200" dirty="0"/>
              <a:t>We handle single-stroke dies, progressive dies, and transfer dies, cooperating to fine-tune the part handling process.</a:t>
            </a:r>
          </a:p>
          <a:p>
            <a:r>
              <a:rPr lang="en-GB" sz="1200" dirty="0"/>
              <a:t>Our production flexibility enables us to engage in automatic production of both small and large series of parts with dimensions up to 3 meters, as well as in low-volume production using manual recovery dies.</a:t>
            </a:r>
          </a:p>
          <a:p>
            <a:r>
              <a:rPr lang="en-GB" sz="1200" dirty="0"/>
              <a:t>We rely on a team of highly skilled and experienced professionals in the field. One of M.C.S.'s unique characteristics is its advanced processing technology, which keeps the company at the forefront of the industry and ensures very high-quality standards.</a:t>
            </a:r>
          </a:p>
          <a:p>
            <a:pPr marL="0" indent="0" rtl="0">
              <a:buNone/>
            </a:pPr>
            <a:endParaRPr lang="pl-PL" sz="1200" dirty="0"/>
          </a:p>
        </p:txBody>
      </p:sp>
    </p:spTree>
    <p:extLst>
      <p:ext uri="{BB962C8B-B14F-4D97-AF65-F5344CB8AC3E}">
        <p14:creationId xmlns:p14="http://schemas.microsoft.com/office/powerpoint/2010/main" val="4038761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macchina, interno, ingegneria, elettronica&#10;&#10;Descrizione generata automaticamente">
            <a:extLst>
              <a:ext uri="{FF2B5EF4-FFF2-40B4-BE49-F238E27FC236}">
                <a16:creationId xmlns:a16="http://schemas.microsoft.com/office/drawing/2014/main" id="{1A362F68-5190-1E03-5F53-BFF3F0316E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3" t="9042" r="688" b="842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A72286F-A9BF-4644-B86E-C946F7138E1B}"/>
              </a:ext>
            </a:extLst>
          </p:cNvPr>
          <p:cNvSpPr/>
          <p:nvPr/>
        </p:nvSpPr>
        <p:spPr>
          <a:xfrm>
            <a:off x="6096000" y="427618"/>
            <a:ext cx="5235615" cy="6002764"/>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1D9DB1-2112-4495-9058-56FEE663EF85}"/>
              </a:ext>
            </a:extLst>
          </p:cNvPr>
          <p:cNvSpPr txBox="1"/>
          <p:nvPr/>
        </p:nvSpPr>
        <p:spPr>
          <a:xfrm>
            <a:off x="6296628" y="636193"/>
            <a:ext cx="4815068" cy="5509200"/>
          </a:xfrm>
          <a:prstGeom prst="rect">
            <a:avLst/>
          </a:prstGeom>
          <a:noFill/>
        </p:spPr>
        <p:txBody>
          <a:bodyPr wrap="square" rtlCol="0">
            <a:spAutoFit/>
          </a:bodyPr>
          <a:lstStyle/>
          <a:p>
            <a:pPr algn="l"/>
            <a:r>
              <a:rPr lang="pl-PL" sz="2000" b="1" i="0" dirty="0">
                <a:solidFill>
                  <a:schemeClr val="bg1"/>
                </a:solidFill>
                <a:effectLst/>
                <a:latin typeface="Georgia" panose="02040502050405020303" pitchFamily="18" charset="0"/>
              </a:rPr>
              <a:t>Progressive </a:t>
            </a:r>
            <a:r>
              <a:rPr lang="pl-PL" sz="2000" b="1" i="0" dirty="0" err="1">
                <a:solidFill>
                  <a:schemeClr val="bg1"/>
                </a:solidFill>
                <a:effectLst/>
                <a:latin typeface="Georgia" panose="02040502050405020303" pitchFamily="18" charset="0"/>
              </a:rPr>
              <a:t>dies</a:t>
            </a:r>
            <a:r>
              <a:rPr lang="it-IT" sz="2000" b="1" i="0" dirty="0">
                <a:solidFill>
                  <a:schemeClr val="bg1"/>
                </a:solidFill>
                <a:effectLst/>
                <a:latin typeface="Georgia" panose="02040502050405020303" pitchFamily="18" charset="0"/>
              </a:rPr>
              <a:t>:</a:t>
            </a:r>
            <a:br>
              <a:rPr lang="it-IT" sz="2000" b="0" i="0" dirty="0">
                <a:solidFill>
                  <a:srgbClr val="000000"/>
                </a:solidFill>
                <a:effectLst/>
                <a:latin typeface="Georgia" panose="02040502050405020303" pitchFamily="18" charset="0"/>
              </a:rPr>
            </a:br>
            <a:r>
              <a:rPr lang="pl-PL" b="0" i="0" dirty="0" err="1">
                <a:solidFill>
                  <a:srgbClr val="000000"/>
                </a:solidFill>
                <a:effectLst/>
                <a:latin typeface="Georgia" panose="02040502050405020303" pitchFamily="18" charset="0"/>
              </a:rPr>
              <a:t>Our</a:t>
            </a:r>
            <a:r>
              <a:rPr lang="pl-PL" b="0" i="0" dirty="0">
                <a:solidFill>
                  <a:srgbClr val="000000"/>
                </a:solidFill>
                <a:effectLst/>
                <a:latin typeface="Georgia" panose="02040502050405020303" pitchFamily="18" charset="0"/>
              </a:rPr>
              <a:t> most </a:t>
            </a:r>
            <a:r>
              <a:rPr lang="pl-PL" b="0" i="0" dirty="0" err="1">
                <a:solidFill>
                  <a:srgbClr val="000000"/>
                </a:solidFill>
                <a:effectLst/>
                <a:latin typeface="Georgia" panose="02040502050405020303" pitchFamily="18" charset="0"/>
              </a:rPr>
              <a:t>innovative</a:t>
            </a:r>
            <a:r>
              <a:rPr lang="pl-PL" b="0" i="0" dirty="0">
                <a:solidFill>
                  <a:srgbClr val="000000"/>
                </a:solidFill>
                <a:effectLst/>
                <a:latin typeface="Georgia" panose="02040502050405020303" pitchFamily="18" charset="0"/>
              </a:rPr>
              <a:t> target </a:t>
            </a:r>
            <a:endParaRPr lang="it-IT" b="0" i="0" dirty="0">
              <a:solidFill>
                <a:srgbClr val="000000"/>
              </a:solidFill>
              <a:effectLst/>
              <a:latin typeface="Georgia" panose="02040502050405020303" pitchFamily="18" charset="0"/>
            </a:endParaRPr>
          </a:p>
          <a:p>
            <a:pPr algn="l"/>
            <a:r>
              <a:rPr lang="pl-PL" sz="2000" b="1" dirty="0">
                <a:solidFill>
                  <a:schemeClr val="bg1"/>
                </a:solidFill>
                <a:latin typeface="Georgia" panose="02040502050405020303" pitchFamily="18" charset="0"/>
              </a:rPr>
              <a:t>Transfer </a:t>
            </a:r>
            <a:r>
              <a:rPr lang="pl-PL" sz="2000" b="1" dirty="0" err="1">
                <a:solidFill>
                  <a:schemeClr val="bg1"/>
                </a:solidFill>
                <a:latin typeface="Georgia" panose="02040502050405020303" pitchFamily="18" charset="0"/>
              </a:rPr>
              <a:t>dies</a:t>
            </a:r>
            <a:r>
              <a:rPr lang="it-IT" sz="2000" b="1" i="0" dirty="0">
                <a:solidFill>
                  <a:schemeClr val="bg1"/>
                </a:solidFill>
                <a:effectLst/>
                <a:latin typeface="Georgia" panose="02040502050405020303" pitchFamily="18" charset="0"/>
              </a:rPr>
              <a:t>:</a:t>
            </a:r>
            <a:br>
              <a:rPr lang="it-IT" sz="2000" b="0" i="0" dirty="0">
                <a:solidFill>
                  <a:srgbClr val="000000"/>
                </a:solidFill>
                <a:effectLst/>
                <a:latin typeface="Georgia" panose="02040502050405020303" pitchFamily="18" charset="0"/>
              </a:rPr>
            </a:br>
            <a:r>
              <a:rPr lang="en-GB" dirty="0">
                <a:latin typeface="Georgia" panose="02040502050405020303" pitchFamily="18" charset="0"/>
              </a:rPr>
              <a:t>We aim to be a comprehensive partner, assisting the client throughout the entire process until production launch</a:t>
            </a:r>
            <a:endParaRPr lang="pl-PL" dirty="0">
              <a:latin typeface="Georgia" panose="02040502050405020303" pitchFamily="18" charset="0"/>
            </a:endParaRPr>
          </a:p>
          <a:p>
            <a:pPr algn="l"/>
            <a:r>
              <a:rPr lang="pl-PL" sz="2000" b="1" i="0" dirty="0" err="1">
                <a:solidFill>
                  <a:schemeClr val="bg1"/>
                </a:solidFill>
                <a:effectLst/>
                <a:latin typeface="Georgia" panose="02040502050405020303" pitchFamily="18" charset="0"/>
              </a:rPr>
              <a:t>Prototype</a:t>
            </a:r>
            <a:r>
              <a:rPr lang="pl-PL" sz="2000" b="1" i="0" dirty="0">
                <a:solidFill>
                  <a:schemeClr val="bg1"/>
                </a:solidFill>
                <a:effectLst/>
                <a:latin typeface="Georgia" panose="02040502050405020303" pitchFamily="18" charset="0"/>
              </a:rPr>
              <a:t> </a:t>
            </a:r>
            <a:r>
              <a:rPr lang="pl-PL" sz="2000" b="1" i="0" dirty="0" err="1">
                <a:solidFill>
                  <a:schemeClr val="bg1"/>
                </a:solidFill>
                <a:effectLst/>
                <a:latin typeface="Georgia" panose="02040502050405020303" pitchFamily="18" charset="0"/>
              </a:rPr>
              <a:t>dies</a:t>
            </a:r>
            <a:r>
              <a:rPr lang="it-IT" sz="2000" b="1" i="0" dirty="0">
                <a:solidFill>
                  <a:schemeClr val="bg1"/>
                </a:solidFill>
                <a:effectLst/>
                <a:latin typeface="Georgia" panose="02040502050405020303" pitchFamily="18" charset="0"/>
              </a:rPr>
              <a:t>:</a:t>
            </a:r>
            <a:br>
              <a:rPr lang="it-IT" sz="2000" b="0" i="0" dirty="0">
                <a:solidFill>
                  <a:srgbClr val="000000"/>
                </a:solidFill>
                <a:effectLst/>
                <a:latin typeface="Georgia" panose="02040502050405020303" pitchFamily="18" charset="0"/>
              </a:rPr>
            </a:br>
            <a:r>
              <a:rPr lang="en-GB" dirty="0">
                <a:latin typeface="Georgia" panose="02040502050405020303" pitchFamily="18" charset="0"/>
              </a:rPr>
              <a:t>When time constraints challenge us, prototype tools allow for rapid production and/or enable refinement of the stamping methodology study</a:t>
            </a:r>
            <a:endParaRPr lang="it-IT" b="0" i="0" dirty="0">
              <a:solidFill>
                <a:srgbClr val="000000"/>
              </a:solidFill>
              <a:effectLst/>
              <a:latin typeface="Georgia" panose="02040502050405020303" pitchFamily="18" charset="0"/>
            </a:endParaRPr>
          </a:p>
          <a:p>
            <a:pPr algn="l"/>
            <a:r>
              <a:rPr lang="pl-PL" sz="2000" b="1" i="0" dirty="0" err="1">
                <a:solidFill>
                  <a:schemeClr val="bg1"/>
                </a:solidFill>
                <a:effectLst/>
                <a:latin typeface="Georgia" panose="02040502050405020303" pitchFamily="18" charset="0"/>
              </a:rPr>
              <a:t>Milling</a:t>
            </a:r>
            <a:r>
              <a:rPr lang="pl-PL" sz="2000" b="1" i="0" dirty="0">
                <a:solidFill>
                  <a:schemeClr val="bg1"/>
                </a:solidFill>
                <a:effectLst/>
                <a:latin typeface="Georgia" panose="02040502050405020303" pitchFamily="18" charset="0"/>
              </a:rPr>
              <a:t> and </a:t>
            </a:r>
            <a:r>
              <a:rPr lang="pl-PL" sz="2000" b="1" i="0" dirty="0" err="1">
                <a:solidFill>
                  <a:schemeClr val="bg1"/>
                </a:solidFill>
                <a:effectLst/>
                <a:latin typeface="Georgia" panose="02040502050405020303" pitchFamily="18" charset="0"/>
              </a:rPr>
              <a:t>subcontracted</a:t>
            </a:r>
            <a:r>
              <a:rPr lang="pl-PL" sz="2000" b="1" i="0" dirty="0">
                <a:solidFill>
                  <a:schemeClr val="bg1"/>
                </a:solidFill>
                <a:effectLst/>
                <a:latin typeface="Georgia" panose="02040502050405020303" pitchFamily="18" charset="0"/>
              </a:rPr>
              <a:t> </a:t>
            </a:r>
            <a:r>
              <a:rPr lang="pl-PL" sz="2000" b="1" i="0" dirty="0" err="1">
                <a:solidFill>
                  <a:schemeClr val="bg1"/>
                </a:solidFill>
                <a:effectLst/>
                <a:latin typeface="Georgia" panose="02040502050405020303" pitchFamily="18" charset="0"/>
              </a:rPr>
              <a:t>mechanical</a:t>
            </a:r>
            <a:r>
              <a:rPr lang="pl-PL" sz="2000" b="1" i="0" dirty="0">
                <a:solidFill>
                  <a:schemeClr val="bg1"/>
                </a:solidFill>
                <a:effectLst/>
                <a:latin typeface="Georgia" panose="02040502050405020303" pitchFamily="18" charset="0"/>
              </a:rPr>
              <a:t> </a:t>
            </a:r>
            <a:r>
              <a:rPr lang="pl-PL" sz="2000" b="1" i="0" dirty="0" err="1">
                <a:solidFill>
                  <a:schemeClr val="bg1"/>
                </a:solidFill>
                <a:effectLst/>
                <a:latin typeface="Georgia" panose="02040502050405020303" pitchFamily="18" charset="0"/>
              </a:rPr>
              <a:t>processing</a:t>
            </a:r>
            <a:r>
              <a:rPr lang="it-IT" sz="2000" b="1" i="0" dirty="0">
                <a:solidFill>
                  <a:schemeClr val="bg1"/>
                </a:solidFill>
                <a:effectLst/>
                <a:latin typeface="Georgia" panose="02040502050405020303" pitchFamily="18" charset="0"/>
              </a:rPr>
              <a:t>:</a:t>
            </a:r>
            <a:br>
              <a:rPr lang="it-IT" sz="2000" b="0" i="0" dirty="0">
                <a:solidFill>
                  <a:srgbClr val="000000"/>
                </a:solidFill>
                <a:effectLst/>
                <a:latin typeface="Georgia" panose="02040502050405020303" pitchFamily="18" charset="0"/>
              </a:rPr>
            </a:br>
            <a:r>
              <a:rPr lang="en-GB" dirty="0">
                <a:latin typeface="Georgia" panose="02040502050405020303" pitchFamily="18" charset="0"/>
              </a:rPr>
              <a:t>With our machinery and flexibility, we enthusiastically embrace the timing and technological challenges presented by the market. We have experience in the petrochemical valve sector, metalworking, and complex mechanical components</a:t>
            </a:r>
            <a:endParaRPr lang="it-IT" b="0" i="0" dirty="0">
              <a:solidFill>
                <a:srgbClr val="000000"/>
              </a:solidFill>
              <a:effectLst/>
              <a:latin typeface="Georgia" panose="02040502050405020303" pitchFamily="18" charset="0"/>
            </a:endParaRPr>
          </a:p>
        </p:txBody>
      </p:sp>
    </p:spTree>
    <p:extLst>
      <p:ext uri="{BB962C8B-B14F-4D97-AF65-F5344CB8AC3E}">
        <p14:creationId xmlns:p14="http://schemas.microsoft.com/office/powerpoint/2010/main" val="2946974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schermata, Modello in scala, veicolo spaziale&#10;&#10;Descrizione generata automaticamente">
            <a:extLst>
              <a:ext uri="{FF2B5EF4-FFF2-40B4-BE49-F238E27FC236}">
                <a16:creationId xmlns:a16="http://schemas.microsoft.com/office/drawing/2014/main" id="{9178147C-CA47-4055-20FE-939CC1043F9F}"/>
              </a:ext>
            </a:extLst>
          </p:cNvPr>
          <p:cNvPicPr>
            <a:picLocks noChangeAspect="1"/>
          </p:cNvPicPr>
          <p:nvPr/>
        </p:nvPicPr>
        <p:blipFill rotWithShape="1">
          <a:blip r:embed="rId2">
            <a:extLst>
              <a:ext uri="{28A0092B-C50C-407E-A947-70E740481C1C}">
                <a14:useLocalDpi xmlns:a14="http://schemas.microsoft.com/office/drawing/2010/main" val="0"/>
              </a:ext>
            </a:extLst>
          </a:blip>
          <a:srcRect l="29185" t="4916" r="17298" b="5088"/>
          <a:stretch/>
        </p:blipFill>
        <p:spPr>
          <a:xfrm>
            <a:off x="-1" y="0"/>
            <a:ext cx="6096001" cy="6858000"/>
          </a:xfrm>
          <a:prstGeom prst="rect">
            <a:avLst/>
          </a:prstGeom>
        </p:spPr>
      </p:pic>
      <p:sp>
        <p:nvSpPr>
          <p:cNvPr id="3" name="Rectangle 2">
            <a:extLst>
              <a:ext uri="{FF2B5EF4-FFF2-40B4-BE49-F238E27FC236}">
                <a16:creationId xmlns:a16="http://schemas.microsoft.com/office/drawing/2014/main" id="{F271A6ED-2E81-435D-8F1D-B5804E8827D3}"/>
              </a:ext>
            </a:extLst>
          </p:cNvPr>
          <p:cNvSpPr/>
          <p:nvPr/>
        </p:nvSpPr>
        <p:spPr>
          <a:xfrm>
            <a:off x="0" y="-2"/>
            <a:ext cx="6096000" cy="6858001"/>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207E129-3CCE-4C78-8201-552225EEEA92}"/>
              </a:ext>
            </a:extLst>
          </p:cNvPr>
          <p:cNvSpPr txBox="1"/>
          <p:nvPr/>
        </p:nvSpPr>
        <p:spPr>
          <a:xfrm>
            <a:off x="6595227" y="884331"/>
            <a:ext cx="5149848" cy="3785652"/>
          </a:xfrm>
          <a:prstGeom prst="rect">
            <a:avLst/>
          </a:prstGeom>
          <a:noFill/>
        </p:spPr>
        <p:txBody>
          <a:bodyPr wrap="square" rtlCol="0" anchor="ctr">
            <a:spAutoFit/>
          </a:bodyPr>
          <a:lstStyle/>
          <a:p>
            <a:pPr algn="l">
              <a:buFont typeface="Wingdings" panose="05000000000000000000" pitchFamily="2" charset="2"/>
              <a:buChar char="ü"/>
            </a:pPr>
            <a:r>
              <a:rPr lang="it-IT" sz="2000" b="0" i="0" dirty="0">
                <a:solidFill>
                  <a:srgbClr val="000000"/>
                </a:solidFill>
                <a:effectLst/>
                <a:latin typeface="Georgia" panose="02040502050405020303" pitchFamily="18" charset="0"/>
              </a:rPr>
              <a:t> </a:t>
            </a:r>
            <a:r>
              <a:rPr lang="en-GB" sz="2000" dirty="0">
                <a:solidFill>
                  <a:schemeClr val="bg1"/>
                </a:solidFill>
                <a:latin typeface="Georgia" panose="02040502050405020303" pitchFamily="18" charset="0"/>
              </a:rPr>
              <a:t>Molds for chassis framework and interior body panels</a:t>
            </a:r>
            <a:endParaRPr lang="pl-PL" sz="2000" dirty="0">
              <a:solidFill>
                <a:schemeClr val="bg1"/>
              </a:solidFill>
              <a:latin typeface="Georgia" panose="02040502050405020303" pitchFamily="18" charset="0"/>
            </a:endParaRPr>
          </a:p>
          <a:p>
            <a:pPr algn="l"/>
            <a:endParaRPr lang="it-IT" sz="2000" b="0" i="0" dirty="0">
              <a:solidFill>
                <a:schemeClr val="bg1"/>
              </a:solidFill>
              <a:effectLst/>
              <a:latin typeface="Georgia" panose="02040502050405020303" pitchFamily="18" charset="0"/>
            </a:endParaRPr>
          </a:p>
          <a:p>
            <a:pPr algn="l">
              <a:buFont typeface="Wingdings" panose="05000000000000000000" pitchFamily="2" charset="2"/>
              <a:buChar char="ü"/>
            </a:pPr>
            <a:r>
              <a:rPr lang="it-IT" sz="2000" b="0" i="0" dirty="0">
                <a:solidFill>
                  <a:srgbClr val="000000"/>
                </a:solidFill>
                <a:effectLst/>
                <a:latin typeface="Georgia" panose="02040502050405020303" pitchFamily="18" charset="0"/>
              </a:rPr>
              <a:t> </a:t>
            </a:r>
            <a:r>
              <a:rPr lang="en-GB" sz="2000" dirty="0">
                <a:solidFill>
                  <a:schemeClr val="bg1"/>
                </a:solidFill>
                <a:latin typeface="Georgia" panose="02040502050405020303" pitchFamily="18" charset="0"/>
              </a:rPr>
              <a:t>Molds for reinforcement brackets, window lift guides, flanges, and mufflers</a:t>
            </a:r>
            <a:endParaRPr lang="pl-PL" sz="2000" dirty="0">
              <a:solidFill>
                <a:schemeClr val="bg1"/>
              </a:solidFill>
              <a:latin typeface="Georgia" panose="02040502050405020303" pitchFamily="18" charset="0"/>
            </a:endParaRPr>
          </a:p>
          <a:p>
            <a:pPr algn="l"/>
            <a:endParaRPr lang="it-IT" sz="2000" b="0" i="0" dirty="0">
              <a:solidFill>
                <a:schemeClr val="bg1"/>
              </a:solidFill>
              <a:effectLst/>
              <a:latin typeface="Georgia" panose="02040502050405020303" pitchFamily="18" charset="0"/>
            </a:endParaRPr>
          </a:p>
          <a:p>
            <a:pPr algn="l">
              <a:buFont typeface="Wingdings" panose="05000000000000000000" pitchFamily="2" charset="2"/>
              <a:buChar char="ü"/>
            </a:pPr>
            <a:r>
              <a:rPr lang="it-IT" sz="2000" b="0" i="0" dirty="0">
                <a:solidFill>
                  <a:srgbClr val="000000"/>
                </a:solidFill>
                <a:effectLst/>
                <a:latin typeface="Georgia" panose="02040502050405020303" pitchFamily="18" charset="0"/>
              </a:rPr>
              <a:t> </a:t>
            </a:r>
            <a:r>
              <a:rPr lang="en-GB" sz="2000" dirty="0">
                <a:solidFill>
                  <a:schemeClr val="bg1"/>
                </a:solidFill>
                <a:latin typeface="Georgia" panose="02040502050405020303" pitchFamily="18" charset="0"/>
              </a:rPr>
              <a:t>Molds for components of any type</a:t>
            </a:r>
            <a:endParaRPr lang="pl-PL" sz="2000" dirty="0">
              <a:solidFill>
                <a:schemeClr val="bg1"/>
              </a:solidFill>
              <a:latin typeface="Georgia" panose="02040502050405020303" pitchFamily="18" charset="0"/>
            </a:endParaRPr>
          </a:p>
          <a:p>
            <a:pPr algn="l"/>
            <a:endParaRPr lang="it-IT" sz="2000" b="0" i="0" dirty="0">
              <a:solidFill>
                <a:schemeClr val="bg1"/>
              </a:solidFill>
              <a:effectLst/>
              <a:latin typeface="Georgia" panose="02040502050405020303" pitchFamily="18" charset="0"/>
            </a:endParaRPr>
          </a:p>
          <a:p>
            <a:pPr algn="l">
              <a:buFont typeface="Wingdings" panose="05000000000000000000" pitchFamily="2" charset="2"/>
              <a:buChar char="ü"/>
            </a:pPr>
            <a:r>
              <a:rPr lang="it-IT" sz="2000" b="0" i="0" dirty="0">
                <a:solidFill>
                  <a:srgbClr val="000000"/>
                </a:solidFill>
                <a:effectLst/>
                <a:latin typeface="Georgia" panose="02040502050405020303" pitchFamily="18" charset="0"/>
              </a:rPr>
              <a:t> </a:t>
            </a:r>
            <a:r>
              <a:rPr lang="en-GB" sz="2000" dirty="0">
                <a:solidFill>
                  <a:schemeClr val="bg1"/>
                </a:solidFill>
                <a:latin typeface="Georgia" panose="02040502050405020303" pitchFamily="18" charset="0"/>
              </a:rPr>
              <a:t>Molds for thick sheet metal</a:t>
            </a:r>
            <a:endParaRPr lang="pl-PL" sz="2000" dirty="0">
              <a:solidFill>
                <a:schemeClr val="bg1"/>
              </a:solidFill>
              <a:latin typeface="Georgia" panose="02040502050405020303" pitchFamily="18" charset="0"/>
            </a:endParaRPr>
          </a:p>
          <a:p>
            <a:pPr algn="l"/>
            <a:endParaRPr lang="it-IT" sz="2000" b="0" i="0" dirty="0">
              <a:solidFill>
                <a:schemeClr val="bg1"/>
              </a:solidFill>
              <a:effectLst/>
              <a:latin typeface="Georgia" panose="02040502050405020303" pitchFamily="18" charset="0"/>
            </a:endParaRPr>
          </a:p>
          <a:p>
            <a:pPr algn="l">
              <a:buFont typeface="Wingdings" panose="05000000000000000000" pitchFamily="2" charset="2"/>
              <a:buChar char="ü"/>
            </a:pPr>
            <a:r>
              <a:rPr lang="it-IT" sz="2000" b="0" i="0" dirty="0">
                <a:solidFill>
                  <a:srgbClr val="000000"/>
                </a:solidFill>
                <a:effectLst/>
                <a:latin typeface="Georgia" panose="02040502050405020303" pitchFamily="18" charset="0"/>
              </a:rPr>
              <a:t> </a:t>
            </a:r>
            <a:r>
              <a:rPr lang="en-GB" sz="2000" dirty="0">
                <a:solidFill>
                  <a:schemeClr val="bg1"/>
                </a:solidFill>
                <a:latin typeface="Georgia" panose="02040502050405020303" pitchFamily="18" charset="0"/>
              </a:rPr>
              <a:t>Molds for heat shields, including those made of </a:t>
            </a:r>
            <a:r>
              <a:rPr lang="en-GB" sz="2000" dirty="0" err="1">
                <a:solidFill>
                  <a:schemeClr val="bg1"/>
                </a:solidFill>
                <a:latin typeface="Georgia" panose="02040502050405020303" pitchFamily="18" charset="0"/>
              </a:rPr>
              <a:t>aluminum</a:t>
            </a:r>
            <a:endParaRPr lang="it-IT" sz="2000" b="0" i="0" dirty="0">
              <a:solidFill>
                <a:schemeClr val="bg1"/>
              </a:solidFill>
              <a:effectLst/>
              <a:latin typeface="Georgia" panose="02040502050405020303" pitchFamily="18" charset="0"/>
            </a:endParaRPr>
          </a:p>
        </p:txBody>
      </p:sp>
      <p:sp>
        <p:nvSpPr>
          <p:cNvPr id="5" name="TextBox 4">
            <a:extLst>
              <a:ext uri="{FF2B5EF4-FFF2-40B4-BE49-F238E27FC236}">
                <a16:creationId xmlns:a16="http://schemas.microsoft.com/office/drawing/2014/main" id="{B711B4F3-A1AC-4CB9-AB63-60BE00BD7CA1}"/>
              </a:ext>
            </a:extLst>
          </p:cNvPr>
          <p:cNvSpPr txBox="1"/>
          <p:nvPr/>
        </p:nvSpPr>
        <p:spPr>
          <a:xfrm>
            <a:off x="1777759" y="3982907"/>
            <a:ext cx="3557017" cy="276999"/>
          </a:xfrm>
          <a:prstGeom prst="rect">
            <a:avLst/>
          </a:prstGeom>
          <a:noFill/>
        </p:spPr>
        <p:txBody>
          <a:bodyPr wrap="square" rtlCol="0">
            <a:spAutoFit/>
          </a:bodyPr>
          <a:lstStyle/>
          <a:p>
            <a:pPr algn="r"/>
            <a:r>
              <a:rPr lang="en-GB" sz="1200" dirty="0">
                <a:solidFill>
                  <a:schemeClr val="bg1"/>
                </a:solidFill>
              </a:rPr>
              <a:t>Our core business</a:t>
            </a:r>
            <a:endParaRPr lang="en-US" altLang="ko-KR" sz="1200" dirty="0">
              <a:solidFill>
                <a:schemeClr val="bg1"/>
              </a:solidFill>
              <a:cs typeface="Arial" pitchFamily="34" charset="0"/>
            </a:endParaRPr>
          </a:p>
        </p:txBody>
      </p:sp>
      <p:sp>
        <p:nvSpPr>
          <p:cNvPr id="38" name="TextBox 37">
            <a:extLst>
              <a:ext uri="{FF2B5EF4-FFF2-40B4-BE49-F238E27FC236}">
                <a16:creationId xmlns:a16="http://schemas.microsoft.com/office/drawing/2014/main" id="{60CFC98B-64E6-4B40-9403-BC22740E464F}"/>
              </a:ext>
            </a:extLst>
          </p:cNvPr>
          <p:cNvSpPr txBox="1"/>
          <p:nvPr/>
        </p:nvSpPr>
        <p:spPr>
          <a:xfrm>
            <a:off x="-1" y="580599"/>
            <a:ext cx="5321615" cy="1938992"/>
          </a:xfrm>
          <a:prstGeom prst="rect">
            <a:avLst/>
          </a:prstGeom>
          <a:noFill/>
        </p:spPr>
        <p:txBody>
          <a:bodyPr wrap="square" rtlCol="0" anchor="ctr">
            <a:spAutoFit/>
          </a:bodyPr>
          <a:lstStyle/>
          <a:p>
            <a:pPr algn="r"/>
            <a:r>
              <a:rPr lang="it-IT" sz="6000" dirty="0">
                <a:solidFill>
                  <a:schemeClr val="bg1">
                    <a:lumMod val="85000"/>
                  </a:schemeClr>
                </a:solidFill>
              </a:rPr>
              <a:t>Automotive</a:t>
            </a:r>
            <a:r>
              <a:rPr lang="pl-PL" sz="6000" dirty="0">
                <a:solidFill>
                  <a:schemeClr val="bg1">
                    <a:lumMod val="85000"/>
                  </a:schemeClr>
                </a:solidFill>
              </a:rPr>
              <a:t> </a:t>
            </a:r>
            <a:r>
              <a:rPr lang="pl-PL" sz="6000" dirty="0" err="1">
                <a:solidFill>
                  <a:schemeClr val="bg1">
                    <a:lumMod val="85000"/>
                  </a:schemeClr>
                </a:solidFill>
              </a:rPr>
              <a:t>industry</a:t>
            </a:r>
            <a:endParaRPr lang="ko-KR" altLang="en-US" sz="4800" dirty="0">
              <a:solidFill>
                <a:schemeClr val="bg1">
                  <a:lumMod val="85000"/>
                </a:schemeClr>
              </a:solidFill>
              <a:latin typeface="+mj-lt"/>
              <a:cs typeface="Arial" pitchFamily="34" charset="0"/>
            </a:endParaRPr>
          </a:p>
        </p:txBody>
      </p:sp>
    </p:spTree>
    <p:extLst>
      <p:ext uri="{BB962C8B-B14F-4D97-AF65-F5344CB8AC3E}">
        <p14:creationId xmlns:p14="http://schemas.microsoft.com/office/powerpoint/2010/main" val="199389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178147C-CA47-4055-20FE-939CC1043F9F}"/>
              </a:ext>
            </a:extLst>
          </p:cNvPr>
          <p:cNvPicPr>
            <a:picLocks noChangeAspect="1"/>
          </p:cNvPicPr>
          <p:nvPr/>
        </p:nvPicPr>
        <p:blipFill>
          <a:blip r:embed="rId2" cstate="print">
            <a:extLst>
              <a:ext uri="{28A0092B-C50C-407E-A947-70E740481C1C}">
                <a14:useLocalDpi xmlns:a14="http://schemas.microsoft.com/office/drawing/2010/main" val="0"/>
              </a:ext>
            </a:extLst>
          </a:blip>
          <a:srcRect l="20326" r="20326"/>
          <a:stretch/>
        </p:blipFill>
        <p:spPr>
          <a:xfrm>
            <a:off x="-1" y="0"/>
            <a:ext cx="6096001" cy="6858000"/>
          </a:xfrm>
          <a:prstGeom prst="rect">
            <a:avLst/>
          </a:prstGeom>
        </p:spPr>
      </p:pic>
      <p:sp>
        <p:nvSpPr>
          <p:cNvPr id="3" name="Rectangle 2">
            <a:extLst>
              <a:ext uri="{FF2B5EF4-FFF2-40B4-BE49-F238E27FC236}">
                <a16:creationId xmlns:a16="http://schemas.microsoft.com/office/drawing/2014/main" id="{F271A6ED-2E81-435D-8F1D-B5804E8827D3}"/>
              </a:ext>
            </a:extLst>
          </p:cNvPr>
          <p:cNvSpPr/>
          <p:nvPr/>
        </p:nvSpPr>
        <p:spPr>
          <a:xfrm>
            <a:off x="0" y="0"/>
            <a:ext cx="6096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207E129-3CCE-4C78-8201-552225EEEA92}"/>
              </a:ext>
            </a:extLst>
          </p:cNvPr>
          <p:cNvSpPr txBox="1"/>
          <p:nvPr/>
        </p:nvSpPr>
        <p:spPr>
          <a:xfrm>
            <a:off x="6595227" y="884332"/>
            <a:ext cx="5149848" cy="3785652"/>
          </a:xfrm>
          <a:prstGeom prst="rect">
            <a:avLst/>
          </a:prstGeom>
          <a:noFill/>
        </p:spPr>
        <p:txBody>
          <a:bodyPr wrap="square" rtlCol="0" anchor="ctr">
            <a:spAutoFit/>
          </a:bodyPr>
          <a:lstStyle/>
          <a:p>
            <a:pPr algn="l">
              <a:buFont typeface="Wingdings" panose="05000000000000000000" pitchFamily="2" charset="2"/>
              <a:buChar char="ü"/>
            </a:pPr>
            <a:r>
              <a:rPr lang="it-IT" sz="2000" b="0" i="0" dirty="0">
                <a:solidFill>
                  <a:srgbClr val="000000"/>
                </a:solidFill>
                <a:effectLst/>
                <a:latin typeface="Georgia" panose="02040502050405020303" pitchFamily="18" charset="0"/>
              </a:rPr>
              <a:t> </a:t>
            </a:r>
            <a:r>
              <a:rPr lang="en-GB" sz="2000" dirty="0">
                <a:solidFill>
                  <a:schemeClr val="bg1"/>
                </a:solidFill>
                <a:latin typeface="Georgia" panose="02040502050405020303" pitchFamily="18" charset="0"/>
              </a:rPr>
              <a:t>Cooktops, front panels, and kitchen structures</a:t>
            </a:r>
            <a:endParaRPr lang="pl-PL" sz="2000" dirty="0">
              <a:solidFill>
                <a:schemeClr val="bg1"/>
              </a:solidFill>
              <a:latin typeface="Georgia" panose="02040502050405020303" pitchFamily="18" charset="0"/>
            </a:endParaRPr>
          </a:p>
          <a:p>
            <a:pPr algn="l"/>
            <a:endParaRPr lang="it-IT" sz="2000" b="0" i="0" dirty="0">
              <a:solidFill>
                <a:srgbClr val="000000"/>
              </a:solidFill>
              <a:effectLst/>
              <a:latin typeface="Georgia" panose="02040502050405020303" pitchFamily="18" charset="0"/>
            </a:endParaRPr>
          </a:p>
          <a:p>
            <a:pPr algn="l">
              <a:buFont typeface="Wingdings" panose="05000000000000000000" pitchFamily="2" charset="2"/>
              <a:buChar char="ü"/>
            </a:pPr>
            <a:r>
              <a:rPr lang="it-IT" sz="2000" b="0" i="0" dirty="0">
                <a:solidFill>
                  <a:srgbClr val="000000"/>
                </a:solidFill>
                <a:effectLst/>
                <a:latin typeface="Georgia" panose="02040502050405020303" pitchFamily="18" charset="0"/>
              </a:rPr>
              <a:t> </a:t>
            </a:r>
            <a:r>
              <a:rPr lang="en-GB" sz="2000" dirty="0">
                <a:solidFill>
                  <a:schemeClr val="bg1"/>
                </a:solidFill>
                <a:latin typeface="Georgia" panose="02040502050405020303" pitchFamily="18" charset="0"/>
              </a:rPr>
              <a:t>Panels for washing machines</a:t>
            </a:r>
            <a:endParaRPr lang="it-IT" sz="2000" b="0" i="0" dirty="0">
              <a:solidFill>
                <a:schemeClr val="bg1"/>
              </a:solidFill>
              <a:effectLst/>
              <a:latin typeface="Georgia" panose="02040502050405020303" pitchFamily="18" charset="0"/>
            </a:endParaRPr>
          </a:p>
          <a:p>
            <a:pPr algn="l">
              <a:buFont typeface="Wingdings" panose="05000000000000000000" pitchFamily="2" charset="2"/>
              <a:buChar char="ü"/>
            </a:pPr>
            <a:endParaRPr lang="it-IT" sz="2000" b="0" i="0" dirty="0">
              <a:solidFill>
                <a:srgbClr val="000000"/>
              </a:solidFill>
              <a:effectLst/>
              <a:latin typeface="Georgia" panose="02040502050405020303" pitchFamily="18" charset="0"/>
            </a:endParaRPr>
          </a:p>
          <a:p>
            <a:pPr algn="l">
              <a:buFont typeface="Wingdings" panose="05000000000000000000" pitchFamily="2" charset="2"/>
              <a:buChar char="ü"/>
            </a:pPr>
            <a:r>
              <a:rPr lang="it-IT" sz="2000" b="0" i="0" dirty="0">
                <a:solidFill>
                  <a:srgbClr val="000000"/>
                </a:solidFill>
                <a:effectLst/>
                <a:latin typeface="Georgia" panose="02040502050405020303" pitchFamily="18" charset="0"/>
              </a:rPr>
              <a:t> </a:t>
            </a:r>
            <a:r>
              <a:rPr lang="en-GB" sz="2000" dirty="0">
                <a:solidFill>
                  <a:schemeClr val="bg1"/>
                </a:solidFill>
                <a:latin typeface="Georgia" panose="02040502050405020303" pitchFamily="18" charset="0"/>
              </a:rPr>
              <a:t>Oven panels, facades, and </a:t>
            </a:r>
            <a:r>
              <a:rPr lang="en-GB" sz="2000" dirty="0" err="1">
                <a:solidFill>
                  <a:schemeClr val="bg1"/>
                </a:solidFill>
                <a:latin typeface="Georgia" panose="02040502050405020303" pitchFamily="18" charset="0"/>
              </a:rPr>
              <a:t>paneling</a:t>
            </a:r>
            <a:endParaRPr lang="it-IT" sz="2000" b="0" i="0" dirty="0">
              <a:solidFill>
                <a:schemeClr val="bg1"/>
              </a:solidFill>
              <a:effectLst/>
              <a:latin typeface="Georgia" panose="02040502050405020303" pitchFamily="18" charset="0"/>
            </a:endParaRPr>
          </a:p>
          <a:p>
            <a:pPr algn="l">
              <a:buFont typeface="Wingdings" panose="05000000000000000000" pitchFamily="2" charset="2"/>
              <a:buChar char="ü"/>
            </a:pPr>
            <a:endParaRPr lang="it-IT" sz="2000" b="0" i="0" dirty="0">
              <a:solidFill>
                <a:srgbClr val="000000"/>
              </a:solidFill>
              <a:effectLst/>
              <a:latin typeface="Georgia" panose="02040502050405020303" pitchFamily="18" charset="0"/>
            </a:endParaRPr>
          </a:p>
          <a:p>
            <a:pPr algn="l">
              <a:buFont typeface="Wingdings" panose="05000000000000000000" pitchFamily="2" charset="2"/>
              <a:buChar char="ü"/>
            </a:pPr>
            <a:r>
              <a:rPr lang="it-IT" sz="2000" b="0" i="0" dirty="0">
                <a:solidFill>
                  <a:srgbClr val="000000"/>
                </a:solidFill>
                <a:effectLst/>
                <a:latin typeface="Georgia" panose="02040502050405020303" pitchFamily="18" charset="0"/>
              </a:rPr>
              <a:t> </a:t>
            </a:r>
            <a:r>
              <a:rPr lang="en-GB" sz="2000" dirty="0">
                <a:solidFill>
                  <a:schemeClr val="bg1"/>
                </a:solidFill>
                <a:latin typeface="Georgia" panose="02040502050405020303" pitchFamily="18" charset="0"/>
              </a:rPr>
              <a:t>Dishwasher tops, facades, and components</a:t>
            </a:r>
            <a:endParaRPr lang="pl-PL" sz="2000" dirty="0">
              <a:solidFill>
                <a:schemeClr val="bg1"/>
              </a:solidFill>
              <a:latin typeface="Georgia" panose="02040502050405020303" pitchFamily="18" charset="0"/>
            </a:endParaRPr>
          </a:p>
          <a:p>
            <a:pPr algn="l"/>
            <a:endParaRPr lang="it-IT" sz="2000" b="0" i="0" dirty="0">
              <a:solidFill>
                <a:srgbClr val="000000"/>
              </a:solidFill>
              <a:effectLst/>
              <a:latin typeface="Georgia" panose="02040502050405020303" pitchFamily="18" charset="0"/>
            </a:endParaRPr>
          </a:p>
          <a:p>
            <a:pPr algn="l">
              <a:buFont typeface="Wingdings" panose="05000000000000000000" pitchFamily="2" charset="2"/>
              <a:buChar char="ü"/>
            </a:pPr>
            <a:r>
              <a:rPr lang="it-IT" sz="2000" b="0" i="0" dirty="0">
                <a:solidFill>
                  <a:srgbClr val="000000"/>
                </a:solidFill>
                <a:effectLst/>
                <a:latin typeface="Georgia" panose="02040502050405020303" pitchFamily="18" charset="0"/>
              </a:rPr>
              <a:t> </a:t>
            </a:r>
            <a:r>
              <a:rPr lang="en-GB" sz="2000" dirty="0">
                <a:solidFill>
                  <a:schemeClr val="bg1"/>
                </a:solidFill>
                <a:latin typeface="Georgia" panose="02040502050405020303" pitchFamily="18" charset="0"/>
              </a:rPr>
              <a:t>Deep drawing and scratch-resistant bending on aesthetic parts</a:t>
            </a:r>
            <a:endParaRPr lang="it-IT" sz="2000" b="0" i="0" dirty="0">
              <a:solidFill>
                <a:schemeClr val="bg1"/>
              </a:solidFill>
              <a:effectLst/>
              <a:latin typeface="Georgia" panose="02040502050405020303" pitchFamily="18" charset="0"/>
            </a:endParaRPr>
          </a:p>
        </p:txBody>
      </p:sp>
      <p:sp>
        <p:nvSpPr>
          <p:cNvPr id="5" name="TextBox 4">
            <a:extLst>
              <a:ext uri="{FF2B5EF4-FFF2-40B4-BE49-F238E27FC236}">
                <a16:creationId xmlns:a16="http://schemas.microsoft.com/office/drawing/2014/main" id="{B711B4F3-A1AC-4CB9-AB63-60BE00BD7CA1}"/>
              </a:ext>
            </a:extLst>
          </p:cNvPr>
          <p:cNvSpPr txBox="1"/>
          <p:nvPr/>
        </p:nvSpPr>
        <p:spPr>
          <a:xfrm>
            <a:off x="2391215" y="3982907"/>
            <a:ext cx="3557017" cy="276999"/>
          </a:xfrm>
          <a:prstGeom prst="rect">
            <a:avLst/>
          </a:prstGeom>
          <a:noFill/>
        </p:spPr>
        <p:txBody>
          <a:bodyPr wrap="square" rtlCol="0">
            <a:spAutoFit/>
          </a:bodyPr>
          <a:lstStyle/>
          <a:p>
            <a:pPr algn="r"/>
            <a:r>
              <a:rPr lang="en-GB" sz="1200" dirty="0">
                <a:solidFill>
                  <a:schemeClr val="bg1"/>
                </a:solidFill>
              </a:rPr>
              <a:t>Our core business</a:t>
            </a:r>
            <a:r>
              <a:rPr lang="en-US" altLang="ko-KR" sz="1200" dirty="0">
                <a:solidFill>
                  <a:schemeClr val="bg1"/>
                </a:solidFill>
                <a:cs typeface="Arial" pitchFamily="34" charset="0"/>
              </a:rPr>
              <a:t>. </a:t>
            </a:r>
          </a:p>
        </p:txBody>
      </p:sp>
      <p:sp>
        <p:nvSpPr>
          <p:cNvPr id="38" name="TextBox 37">
            <a:extLst>
              <a:ext uri="{FF2B5EF4-FFF2-40B4-BE49-F238E27FC236}">
                <a16:creationId xmlns:a16="http://schemas.microsoft.com/office/drawing/2014/main" id="{60CFC98B-64E6-4B40-9403-BC22740E464F}"/>
              </a:ext>
            </a:extLst>
          </p:cNvPr>
          <p:cNvSpPr txBox="1"/>
          <p:nvPr/>
        </p:nvSpPr>
        <p:spPr>
          <a:xfrm>
            <a:off x="96715" y="1059355"/>
            <a:ext cx="4861360" cy="1015663"/>
          </a:xfrm>
          <a:prstGeom prst="rect">
            <a:avLst/>
          </a:prstGeom>
          <a:noFill/>
        </p:spPr>
        <p:txBody>
          <a:bodyPr wrap="square" rtlCol="0" anchor="ctr">
            <a:spAutoFit/>
          </a:bodyPr>
          <a:lstStyle/>
          <a:p>
            <a:pPr algn="r"/>
            <a:r>
              <a:rPr lang="en-GB" sz="6000" dirty="0">
                <a:solidFill>
                  <a:schemeClr val="bg1"/>
                </a:solidFill>
              </a:rPr>
              <a:t>Appliances</a:t>
            </a:r>
            <a:endParaRPr lang="ko-KR" altLang="en-US" sz="6000" dirty="0">
              <a:solidFill>
                <a:schemeClr val="bg1"/>
              </a:solidFill>
              <a:latin typeface="+mj-lt"/>
              <a:cs typeface="Arial" pitchFamily="34" charset="0"/>
            </a:endParaRPr>
          </a:p>
        </p:txBody>
      </p:sp>
    </p:spTree>
    <p:extLst>
      <p:ext uri="{BB962C8B-B14F-4D97-AF65-F5344CB8AC3E}">
        <p14:creationId xmlns:p14="http://schemas.microsoft.com/office/powerpoint/2010/main" val="3701333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7392" y="557033"/>
            <a:ext cx="6191673" cy="923330"/>
          </a:xfrm>
          <a:prstGeom prst="rect">
            <a:avLst/>
          </a:prstGeom>
          <a:noFill/>
        </p:spPr>
        <p:txBody>
          <a:bodyPr wrap="square" rtlCol="0" anchor="ctr">
            <a:spAutoFit/>
          </a:bodyPr>
          <a:lstStyle/>
          <a:p>
            <a:r>
              <a:rPr lang="en-US" altLang="ko-KR" sz="5400" dirty="0">
                <a:solidFill>
                  <a:schemeClr val="accent1"/>
                </a:solidFill>
                <a:cs typeface="Arial" pitchFamily="34" charset="0"/>
              </a:rPr>
              <a:t>CAD</a:t>
            </a:r>
            <a:r>
              <a:rPr lang="en-US" altLang="ko-KR" sz="5400" dirty="0">
                <a:solidFill>
                  <a:schemeClr val="tx1">
                    <a:lumMod val="85000"/>
                    <a:lumOff val="15000"/>
                  </a:schemeClr>
                </a:solidFill>
                <a:cs typeface="Arial" pitchFamily="34" charset="0"/>
              </a:rPr>
              <a:t> CAM</a:t>
            </a:r>
            <a:endParaRPr lang="ko-KR" altLang="en-US" sz="5400" dirty="0">
              <a:solidFill>
                <a:schemeClr val="tx1">
                  <a:lumMod val="85000"/>
                  <a:lumOff val="15000"/>
                </a:schemeClr>
              </a:solidFill>
              <a:cs typeface="Arial" pitchFamily="34" charset="0"/>
            </a:endParaRPr>
          </a:p>
        </p:txBody>
      </p:sp>
      <p:grpSp>
        <p:nvGrpSpPr>
          <p:cNvPr id="518" name="Group 517">
            <a:extLst>
              <a:ext uri="{FF2B5EF4-FFF2-40B4-BE49-F238E27FC236}">
                <a16:creationId xmlns:a16="http://schemas.microsoft.com/office/drawing/2014/main" id="{00497DD8-356E-4BAB-B211-B7C471D4EE7B}"/>
              </a:ext>
            </a:extLst>
          </p:cNvPr>
          <p:cNvGrpSpPr/>
          <p:nvPr/>
        </p:nvGrpSpPr>
        <p:grpSpPr>
          <a:xfrm>
            <a:off x="5910732" y="2324451"/>
            <a:ext cx="5667664" cy="836177"/>
            <a:chOff x="5610479" y="1764884"/>
            <a:chExt cx="5667664" cy="836177"/>
          </a:xfrm>
        </p:grpSpPr>
        <p:grpSp>
          <p:nvGrpSpPr>
            <p:cNvPr id="4" name="Group 3"/>
            <p:cNvGrpSpPr/>
            <p:nvPr/>
          </p:nvGrpSpPr>
          <p:grpSpPr>
            <a:xfrm>
              <a:off x="6749971" y="1764884"/>
              <a:ext cx="4528172" cy="656594"/>
              <a:chOff x="6536995" y="1370885"/>
              <a:chExt cx="4528172" cy="656594"/>
            </a:xfrm>
          </p:grpSpPr>
          <p:sp>
            <p:nvSpPr>
              <p:cNvPr id="8" name="TextBox 7"/>
              <p:cNvSpPr txBox="1"/>
              <p:nvPr/>
            </p:nvSpPr>
            <p:spPr>
              <a:xfrm>
                <a:off x="6557475" y="1750480"/>
                <a:ext cx="4507692" cy="276999"/>
              </a:xfrm>
              <a:prstGeom prst="rect">
                <a:avLst/>
              </a:prstGeom>
              <a:noFill/>
            </p:spPr>
            <p:txBody>
              <a:bodyPr wrap="square" rtlCol="0">
                <a:spAutoFit/>
              </a:bodyPr>
              <a:lstStyle/>
              <a:p>
                <a:endParaRPr lang="en-US" altLang="ko-KR" sz="1200" dirty="0">
                  <a:solidFill>
                    <a:schemeClr val="tx1">
                      <a:lumMod val="85000"/>
                      <a:lumOff val="15000"/>
                    </a:schemeClr>
                  </a:solidFill>
                  <a:cs typeface="Arial" pitchFamily="34" charset="0"/>
                </a:endParaRPr>
              </a:p>
            </p:txBody>
          </p:sp>
          <p:sp>
            <p:nvSpPr>
              <p:cNvPr id="9" name="TextBox 8"/>
              <p:cNvSpPr txBox="1"/>
              <p:nvPr/>
            </p:nvSpPr>
            <p:spPr>
              <a:xfrm>
                <a:off x="6536995" y="1370885"/>
                <a:ext cx="4507692" cy="523220"/>
              </a:xfrm>
              <a:prstGeom prst="rect">
                <a:avLst/>
              </a:prstGeom>
              <a:noFill/>
            </p:spPr>
            <p:txBody>
              <a:bodyPr wrap="square" lIns="108000" rIns="108000" rtlCol="0">
                <a:spAutoFit/>
              </a:bodyPr>
              <a:lstStyle/>
              <a:p>
                <a:r>
                  <a:rPr lang="en-GB" sz="2800" b="1" dirty="0"/>
                  <a:t>Methodology study</a:t>
                </a:r>
                <a:endParaRPr lang="ko-KR" altLang="en-US" sz="2700" b="1" dirty="0">
                  <a:solidFill>
                    <a:schemeClr val="tx1">
                      <a:lumMod val="85000"/>
                      <a:lumOff val="15000"/>
                    </a:schemeClr>
                  </a:solidFill>
                  <a:cs typeface="Arial" pitchFamily="34" charset="0"/>
                </a:endParaRPr>
              </a:p>
            </p:txBody>
          </p:sp>
        </p:grpSp>
        <p:sp>
          <p:nvSpPr>
            <p:cNvPr id="7" name="TextBox 6"/>
            <p:cNvSpPr txBox="1"/>
            <p:nvPr/>
          </p:nvSpPr>
          <p:spPr>
            <a:xfrm>
              <a:off x="5610479" y="1770064"/>
              <a:ext cx="1077420" cy="830997"/>
            </a:xfrm>
            <a:prstGeom prst="rect">
              <a:avLst/>
            </a:prstGeom>
            <a:noFill/>
          </p:spPr>
          <p:txBody>
            <a:bodyPr wrap="square" lIns="108000" rIns="108000" rtlCol="0">
              <a:spAutoFit/>
            </a:bodyPr>
            <a:lstStyle/>
            <a:p>
              <a:pPr algn="r"/>
              <a:r>
                <a:rPr lang="en-US" altLang="ko-KR" sz="4800" b="1" dirty="0">
                  <a:solidFill>
                    <a:schemeClr val="tx1">
                      <a:lumMod val="85000"/>
                      <a:lumOff val="15000"/>
                    </a:schemeClr>
                  </a:solidFill>
                  <a:cs typeface="Arial" pitchFamily="34" charset="0"/>
                </a:rPr>
                <a:t>01</a:t>
              </a:r>
              <a:endParaRPr lang="ko-KR" altLang="en-US" sz="4800" b="1" dirty="0">
                <a:solidFill>
                  <a:schemeClr val="tx1">
                    <a:lumMod val="85000"/>
                    <a:lumOff val="15000"/>
                  </a:schemeClr>
                </a:solidFill>
                <a:cs typeface="Arial" pitchFamily="34" charset="0"/>
              </a:endParaRPr>
            </a:p>
          </p:txBody>
        </p:sp>
      </p:grpSp>
      <p:grpSp>
        <p:nvGrpSpPr>
          <p:cNvPr id="519" name="Group 518">
            <a:extLst>
              <a:ext uri="{FF2B5EF4-FFF2-40B4-BE49-F238E27FC236}">
                <a16:creationId xmlns:a16="http://schemas.microsoft.com/office/drawing/2014/main" id="{A8FAD785-8AC8-49C3-9097-096756178E13}"/>
              </a:ext>
            </a:extLst>
          </p:cNvPr>
          <p:cNvGrpSpPr/>
          <p:nvPr/>
        </p:nvGrpSpPr>
        <p:grpSpPr>
          <a:xfrm>
            <a:off x="5913004" y="3323110"/>
            <a:ext cx="5667664" cy="923330"/>
            <a:chOff x="5610479" y="1764981"/>
            <a:chExt cx="5667664" cy="923330"/>
          </a:xfrm>
        </p:grpSpPr>
        <p:grpSp>
          <p:nvGrpSpPr>
            <p:cNvPr id="520" name="Group 519">
              <a:extLst>
                <a:ext uri="{FF2B5EF4-FFF2-40B4-BE49-F238E27FC236}">
                  <a16:creationId xmlns:a16="http://schemas.microsoft.com/office/drawing/2014/main" id="{79211B63-18A4-4F8F-AC86-23400C657DEE}"/>
                </a:ext>
              </a:extLst>
            </p:cNvPr>
            <p:cNvGrpSpPr/>
            <p:nvPr/>
          </p:nvGrpSpPr>
          <p:grpSpPr>
            <a:xfrm>
              <a:off x="6743155" y="1764981"/>
              <a:ext cx="4534988" cy="923330"/>
              <a:chOff x="6530179" y="1370982"/>
              <a:chExt cx="4534988" cy="923330"/>
            </a:xfrm>
          </p:grpSpPr>
          <p:sp>
            <p:nvSpPr>
              <p:cNvPr id="522" name="TextBox 521">
                <a:extLst>
                  <a:ext uri="{FF2B5EF4-FFF2-40B4-BE49-F238E27FC236}">
                    <a16:creationId xmlns:a16="http://schemas.microsoft.com/office/drawing/2014/main" id="{42CB56DE-91AB-4A89-B0B7-15F95CC6B138}"/>
                  </a:ext>
                </a:extLst>
              </p:cNvPr>
              <p:cNvSpPr txBox="1"/>
              <p:nvPr/>
            </p:nvSpPr>
            <p:spPr>
              <a:xfrm>
                <a:off x="6557475" y="1750480"/>
                <a:ext cx="4507692" cy="276999"/>
              </a:xfrm>
              <a:prstGeom prst="rect">
                <a:avLst/>
              </a:prstGeom>
              <a:noFill/>
            </p:spPr>
            <p:txBody>
              <a:bodyPr wrap="square" rtlCol="0">
                <a:spAutoFit/>
              </a:bodyPr>
              <a:lstStyle/>
              <a:p>
                <a:endParaRPr lang="en-US" altLang="ko-KR" sz="1200" dirty="0">
                  <a:solidFill>
                    <a:schemeClr val="tx1">
                      <a:lumMod val="85000"/>
                      <a:lumOff val="15000"/>
                    </a:schemeClr>
                  </a:solidFill>
                  <a:cs typeface="Arial" pitchFamily="34" charset="0"/>
                </a:endParaRPr>
              </a:p>
            </p:txBody>
          </p:sp>
          <p:sp>
            <p:nvSpPr>
              <p:cNvPr id="523" name="TextBox 522">
                <a:extLst>
                  <a:ext uri="{FF2B5EF4-FFF2-40B4-BE49-F238E27FC236}">
                    <a16:creationId xmlns:a16="http://schemas.microsoft.com/office/drawing/2014/main" id="{B831105A-5E4E-47C1-8CFA-567C10A0F2EB}"/>
                  </a:ext>
                </a:extLst>
              </p:cNvPr>
              <p:cNvSpPr txBox="1"/>
              <p:nvPr/>
            </p:nvSpPr>
            <p:spPr>
              <a:xfrm>
                <a:off x="6530179" y="1370982"/>
                <a:ext cx="4507692" cy="923330"/>
              </a:xfrm>
              <a:prstGeom prst="rect">
                <a:avLst/>
              </a:prstGeom>
              <a:noFill/>
            </p:spPr>
            <p:txBody>
              <a:bodyPr wrap="square" lIns="108000" rIns="108000" rtlCol="0">
                <a:spAutoFit/>
              </a:bodyPr>
              <a:lstStyle/>
              <a:p>
                <a:r>
                  <a:rPr lang="pl-PL" altLang="ko-KR" sz="2700" b="1" dirty="0" err="1">
                    <a:solidFill>
                      <a:schemeClr val="tx1">
                        <a:lumMod val="85000"/>
                        <a:lumOff val="15000"/>
                      </a:schemeClr>
                    </a:solidFill>
                    <a:cs typeface="Arial" pitchFamily="34" charset="0"/>
                  </a:rPr>
                  <a:t>Simulations</a:t>
                </a:r>
                <a:r>
                  <a:rPr lang="pl-PL" altLang="ko-KR" sz="2700" b="1" dirty="0">
                    <a:solidFill>
                      <a:schemeClr val="tx1">
                        <a:lumMod val="85000"/>
                        <a:lumOff val="15000"/>
                      </a:schemeClr>
                    </a:solidFill>
                    <a:cs typeface="Arial" pitchFamily="34" charset="0"/>
                  </a:rPr>
                  <a:t> and </a:t>
                </a:r>
                <a:r>
                  <a:rPr lang="pl-PL" altLang="ko-KR" sz="2700" b="1" dirty="0" err="1">
                    <a:solidFill>
                      <a:schemeClr val="tx1">
                        <a:lumMod val="85000"/>
                        <a:lumOff val="15000"/>
                      </a:schemeClr>
                    </a:solidFill>
                    <a:cs typeface="Arial" pitchFamily="34" charset="0"/>
                  </a:rPr>
                  <a:t>pre-methodology</a:t>
                </a:r>
                <a:endParaRPr lang="ko-KR" altLang="en-US" sz="2700" b="1" dirty="0">
                  <a:solidFill>
                    <a:schemeClr val="tx1">
                      <a:lumMod val="85000"/>
                      <a:lumOff val="15000"/>
                    </a:schemeClr>
                  </a:solidFill>
                  <a:cs typeface="Arial" pitchFamily="34" charset="0"/>
                </a:endParaRPr>
              </a:p>
            </p:txBody>
          </p:sp>
        </p:grpSp>
        <p:sp>
          <p:nvSpPr>
            <p:cNvPr id="521" name="TextBox 520">
              <a:extLst>
                <a:ext uri="{FF2B5EF4-FFF2-40B4-BE49-F238E27FC236}">
                  <a16:creationId xmlns:a16="http://schemas.microsoft.com/office/drawing/2014/main" id="{CA4229A1-7E6B-497E-ABCB-53CF7F63B457}"/>
                </a:ext>
              </a:extLst>
            </p:cNvPr>
            <p:cNvSpPr txBox="1"/>
            <p:nvPr/>
          </p:nvSpPr>
          <p:spPr>
            <a:xfrm>
              <a:off x="5610479" y="1770064"/>
              <a:ext cx="1077420" cy="830997"/>
            </a:xfrm>
            <a:prstGeom prst="rect">
              <a:avLst/>
            </a:prstGeom>
            <a:noFill/>
          </p:spPr>
          <p:txBody>
            <a:bodyPr wrap="square" lIns="108000" rIns="108000" rtlCol="0">
              <a:spAutoFit/>
            </a:bodyPr>
            <a:lstStyle/>
            <a:p>
              <a:pPr algn="r"/>
              <a:r>
                <a:rPr lang="en-US" altLang="ko-KR" sz="4800" b="1" dirty="0">
                  <a:solidFill>
                    <a:schemeClr val="tx1">
                      <a:lumMod val="85000"/>
                      <a:lumOff val="15000"/>
                    </a:schemeClr>
                  </a:solidFill>
                  <a:cs typeface="Arial" pitchFamily="34" charset="0"/>
                </a:rPr>
                <a:t>02</a:t>
              </a:r>
              <a:endParaRPr lang="ko-KR" altLang="en-US" sz="4800" b="1" dirty="0">
                <a:solidFill>
                  <a:schemeClr val="tx1">
                    <a:lumMod val="85000"/>
                    <a:lumOff val="15000"/>
                  </a:schemeClr>
                </a:solidFill>
                <a:cs typeface="Arial" pitchFamily="34" charset="0"/>
              </a:endParaRPr>
            </a:p>
          </p:txBody>
        </p:sp>
      </p:grpSp>
      <p:grpSp>
        <p:nvGrpSpPr>
          <p:cNvPr id="524" name="Group 523">
            <a:extLst>
              <a:ext uri="{FF2B5EF4-FFF2-40B4-BE49-F238E27FC236}">
                <a16:creationId xmlns:a16="http://schemas.microsoft.com/office/drawing/2014/main" id="{41ECBB98-E891-4FC6-BDE8-370D937679A8}"/>
              </a:ext>
            </a:extLst>
          </p:cNvPr>
          <p:cNvGrpSpPr/>
          <p:nvPr/>
        </p:nvGrpSpPr>
        <p:grpSpPr>
          <a:xfrm>
            <a:off x="5915276" y="4321672"/>
            <a:ext cx="5667664" cy="836080"/>
            <a:chOff x="5610479" y="1764981"/>
            <a:chExt cx="5667664" cy="836080"/>
          </a:xfrm>
        </p:grpSpPr>
        <p:grpSp>
          <p:nvGrpSpPr>
            <p:cNvPr id="525" name="Group 524">
              <a:extLst>
                <a:ext uri="{FF2B5EF4-FFF2-40B4-BE49-F238E27FC236}">
                  <a16:creationId xmlns:a16="http://schemas.microsoft.com/office/drawing/2014/main" id="{7427FAE8-C40F-4FEE-B88A-EB87A9FC1245}"/>
                </a:ext>
              </a:extLst>
            </p:cNvPr>
            <p:cNvGrpSpPr/>
            <p:nvPr/>
          </p:nvGrpSpPr>
          <p:grpSpPr>
            <a:xfrm>
              <a:off x="6743155" y="1764981"/>
              <a:ext cx="4534988" cy="656497"/>
              <a:chOff x="6530179" y="1370982"/>
              <a:chExt cx="4534988" cy="656497"/>
            </a:xfrm>
          </p:grpSpPr>
          <p:sp>
            <p:nvSpPr>
              <p:cNvPr id="527" name="TextBox 526">
                <a:extLst>
                  <a:ext uri="{FF2B5EF4-FFF2-40B4-BE49-F238E27FC236}">
                    <a16:creationId xmlns:a16="http://schemas.microsoft.com/office/drawing/2014/main" id="{11935C1B-9FB9-4214-A322-BBE88BD91BF7}"/>
                  </a:ext>
                </a:extLst>
              </p:cNvPr>
              <p:cNvSpPr txBox="1"/>
              <p:nvPr/>
            </p:nvSpPr>
            <p:spPr>
              <a:xfrm>
                <a:off x="6557475" y="1750480"/>
                <a:ext cx="4507692" cy="276999"/>
              </a:xfrm>
              <a:prstGeom prst="rect">
                <a:avLst/>
              </a:prstGeom>
              <a:noFill/>
            </p:spPr>
            <p:txBody>
              <a:bodyPr wrap="square" rtlCol="0">
                <a:spAutoFit/>
              </a:bodyPr>
              <a:lstStyle/>
              <a:p>
                <a:endParaRPr lang="en-US" altLang="ko-KR" sz="1200" dirty="0">
                  <a:solidFill>
                    <a:schemeClr val="tx1">
                      <a:lumMod val="85000"/>
                      <a:lumOff val="15000"/>
                    </a:schemeClr>
                  </a:solidFill>
                  <a:cs typeface="Arial" pitchFamily="34" charset="0"/>
                </a:endParaRPr>
              </a:p>
            </p:txBody>
          </p:sp>
          <p:sp>
            <p:nvSpPr>
              <p:cNvPr id="528" name="TextBox 527">
                <a:extLst>
                  <a:ext uri="{FF2B5EF4-FFF2-40B4-BE49-F238E27FC236}">
                    <a16:creationId xmlns:a16="http://schemas.microsoft.com/office/drawing/2014/main" id="{EF6561FD-7370-4EC5-9755-4A2683568965}"/>
                  </a:ext>
                </a:extLst>
              </p:cNvPr>
              <p:cNvSpPr txBox="1"/>
              <p:nvPr/>
            </p:nvSpPr>
            <p:spPr>
              <a:xfrm>
                <a:off x="6530179" y="1370982"/>
                <a:ext cx="4507692" cy="507831"/>
              </a:xfrm>
              <a:prstGeom prst="rect">
                <a:avLst/>
              </a:prstGeom>
              <a:noFill/>
            </p:spPr>
            <p:txBody>
              <a:bodyPr wrap="square" lIns="108000" rIns="108000" rtlCol="0">
                <a:spAutoFit/>
              </a:bodyPr>
              <a:lstStyle/>
              <a:p>
                <a:r>
                  <a:rPr lang="pl-PL" altLang="ko-KR" sz="2700" b="1" dirty="0">
                    <a:solidFill>
                      <a:schemeClr val="tx1">
                        <a:lumMod val="85000"/>
                        <a:lumOff val="15000"/>
                      </a:schemeClr>
                    </a:solidFill>
                    <a:cs typeface="Arial" pitchFamily="34" charset="0"/>
                  </a:rPr>
                  <a:t>Engineering design</a:t>
                </a:r>
                <a:endParaRPr lang="ko-KR" altLang="en-US" sz="2700" b="1" dirty="0">
                  <a:solidFill>
                    <a:schemeClr val="tx1">
                      <a:lumMod val="85000"/>
                      <a:lumOff val="15000"/>
                    </a:schemeClr>
                  </a:solidFill>
                  <a:cs typeface="Arial" pitchFamily="34" charset="0"/>
                </a:endParaRPr>
              </a:p>
            </p:txBody>
          </p:sp>
        </p:grpSp>
        <p:sp>
          <p:nvSpPr>
            <p:cNvPr id="526" name="TextBox 525">
              <a:extLst>
                <a:ext uri="{FF2B5EF4-FFF2-40B4-BE49-F238E27FC236}">
                  <a16:creationId xmlns:a16="http://schemas.microsoft.com/office/drawing/2014/main" id="{FC8A8104-67B1-40D1-996D-4A3EEC17B248}"/>
                </a:ext>
              </a:extLst>
            </p:cNvPr>
            <p:cNvSpPr txBox="1"/>
            <p:nvPr/>
          </p:nvSpPr>
          <p:spPr>
            <a:xfrm>
              <a:off x="5610479" y="1770064"/>
              <a:ext cx="1077420" cy="830997"/>
            </a:xfrm>
            <a:prstGeom prst="rect">
              <a:avLst/>
            </a:prstGeom>
            <a:noFill/>
          </p:spPr>
          <p:txBody>
            <a:bodyPr wrap="square" lIns="108000" rIns="108000" rtlCol="0">
              <a:spAutoFit/>
            </a:bodyPr>
            <a:lstStyle/>
            <a:p>
              <a:pPr algn="r"/>
              <a:r>
                <a:rPr lang="en-US" altLang="ko-KR" sz="4800" b="1" dirty="0">
                  <a:solidFill>
                    <a:schemeClr val="tx1">
                      <a:lumMod val="85000"/>
                      <a:lumOff val="15000"/>
                    </a:schemeClr>
                  </a:solidFill>
                  <a:cs typeface="Arial" pitchFamily="34" charset="0"/>
                </a:rPr>
                <a:t>03</a:t>
              </a:r>
              <a:endParaRPr lang="ko-KR" altLang="en-US" sz="4800" b="1" dirty="0">
                <a:solidFill>
                  <a:schemeClr val="tx1">
                    <a:lumMod val="85000"/>
                    <a:lumOff val="15000"/>
                  </a:schemeClr>
                </a:solidFill>
                <a:cs typeface="Arial" pitchFamily="34" charset="0"/>
              </a:endParaRPr>
            </a:p>
          </p:txBody>
        </p:sp>
      </p:grpSp>
      <p:grpSp>
        <p:nvGrpSpPr>
          <p:cNvPr id="529" name="Group 528">
            <a:extLst>
              <a:ext uri="{FF2B5EF4-FFF2-40B4-BE49-F238E27FC236}">
                <a16:creationId xmlns:a16="http://schemas.microsoft.com/office/drawing/2014/main" id="{BE6A5442-66B9-4C76-BA02-4CE800AE5CE2}"/>
              </a:ext>
            </a:extLst>
          </p:cNvPr>
          <p:cNvGrpSpPr/>
          <p:nvPr/>
        </p:nvGrpSpPr>
        <p:grpSpPr>
          <a:xfrm>
            <a:off x="5917548" y="5320234"/>
            <a:ext cx="5667664" cy="836080"/>
            <a:chOff x="5610479" y="1764981"/>
            <a:chExt cx="5667664" cy="836080"/>
          </a:xfrm>
        </p:grpSpPr>
        <p:grpSp>
          <p:nvGrpSpPr>
            <p:cNvPr id="530" name="Group 529">
              <a:extLst>
                <a:ext uri="{FF2B5EF4-FFF2-40B4-BE49-F238E27FC236}">
                  <a16:creationId xmlns:a16="http://schemas.microsoft.com/office/drawing/2014/main" id="{6EA0E41B-9859-42D3-A54F-764C9A535E0E}"/>
                </a:ext>
              </a:extLst>
            </p:cNvPr>
            <p:cNvGrpSpPr/>
            <p:nvPr/>
          </p:nvGrpSpPr>
          <p:grpSpPr>
            <a:xfrm>
              <a:off x="6743155" y="1764981"/>
              <a:ext cx="4534988" cy="656497"/>
              <a:chOff x="6530179" y="1370982"/>
              <a:chExt cx="4534988" cy="656497"/>
            </a:xfrm>
          </p:grpSpPr>
          <p:sp>
            <p:nvSpPr>
              <p:cNvPr id="532" name="TextBox 531">
                <a:extLst>
                  <a:ext uri="{FF2B5EF4-FFF2-40B4-BE49-F238E27FC236}">
                    <a16:creationId xmlns:a16="http://schemas.microsoft.com/office/drawing/2014/main" id="{56C4B5CF-EC41-4180-9E0D-C17324640EAD}"/>
                  </a:ext>
                </a:extLst>
              </p:cNvPr>
              <p:cNvSpPr txBox="1"/>
              <p:nvPr/>
            </p:nvSpPr>
            <p:spPr>
              <a:xfrm>
                <a:off x="6557475" y="1750480"/>
                <a:ext cx="4507692" cy="276999"/>
              </a:xfrm>
              <a:prstGeom prst="rect">
                <a:avLst/>
              </a:prstGeom>
              <a:noFill/>
            </p:spPr>
            <p:txBody>
              <a:bodyPr wrap="square" rtlCol="0">
                <a:spAutoFit/>
              </a:bodyPr>
              <a:lstStyle/>
              <a:p>
                <a:endParaRPr lang="en-US" altLang="ko-KR" sz="1200" dirty="0">
                  <a:solidFill>
                    <a:schemeClr val="tx1">
                      <a:lumMod val="85000"/>
                      <a:lumOff val="15000"/>
                    </a:schemeClr>
                  </a:solidFill>
                  <a:cs typeface="Arial" pitchFamily="34" charset="0"/>
                </a:endParaRPr>
              </a:p>
            </p:txBody>
          </p:sp>
          <p:sp>
            <p:nvSpPr>
              <p:cNvPr id="533" name="TextBox 532">
                <a:extLst>
                  <a:ext uri="{FF2B5EF4-FFF2-40B4-BE49-F238E27FC236}">
                    <a16:creationId xmlns:a16="http://schemas.microsoft.com/office/drawing/2014/main" id="{2346C14C-1F16-4F96-9ACE-C9571706B312}"/>
                  </a:ext>
                </a:extLst>
              </p:cNvPr>
              <p:cNvSpPr txBox="1"/>
              <p:nvPr/>
            </p:nvSpPr>
            <p:spPr>
              <a:xfrm>
                <a:off x="6530179" y="1370982"/>
                <a:ext cx="4507692" cy="507831"/>
              </a:xfrm>
              <a:prstGeom prst="rect">
                <a:avLst/>
              </a:prstGeom>
              <a:noFill/>
            </p:spPr>
            <p:txBody>
              <a:bodyPr wrap="square" lIns="108000" rIns="108000" rtlCol="0">
                <a:spAutoFit/>
              </a:bodyPr>
              <a:lstStyle/>
              <a:p>
                <a:r>
                  <a:rPr lang="en-US" altLang="ko-KR" sz="2700" b="1" dirty="0">
                    <a:solidFill>
                      <a:schemeClr val="tx1">
                        <a:lumMod val="85000"/>
                        <a:lumOff val="15000"/>
                      </a:schemeClr>
                    </a:solidFill>
                    <a:cs typeface="Arial" pitchFamily="34" charset="0"/>
                  </a:rPr>
                  <a:t>CAM</a:t>
                </a:r>
                <a:endParaRPr lang="ko-KR" altLang="en-US" sz="2700" b="1" dirty="0">
                  <a:solidFill>
                    <a:schemeClr val="tx1">
                      <a:lumMod val="85000"/>
                      <a:lumOff val="15000"/>
                    </a:schemeClr>
                  </a:solidFill>
                  <a:cs typeface="Arial" pitchFamily="34" charset="0"/>
                </a:endParaRPr>
              </a:p>
            </p:txBody>
          </p:sp>
        </p:grpSp>
        <p:sp>
          <p:nvSpPr>
            <p:cNvPr id="531" name="TextBox 530">
              <a:extLst>
                <a:ext uri="{FF2B5EF4-FFF2-40B4-BE49-F238E27FC236}">
                  <a16:creationId xmlns:a16="http://schemas.microsoft.com/office/drawing/2014/main" id="{5C81FCFF-3D2F-4EF9-A74F-806FD3150BD8}"/>
                </a:ext>
              </a:extLst>
            </p:cNvPr>
            <p:cNvSpPr txBox="1"/>
            <p:nvPr/>
          </p:nvSpPr>
          <p:spPr>
            <a:xfrm>
              <a:off x="5610479" y="1770064"/>
              <a:ext cx="1077420" cy="830997"/>
            </a:xfrm>
            <a:prstGeom prst="rect">
              <a:avLst/>
            </a:prstGeom>
            <a:noFill/>
          </p:spPr>
          <p:txBody>
            <a:bodyPr wrap="square" lIns="108000" rIns="108000" rtlCol="0">
              <a:spAutoFit/>
            </a:bodyPr>
            <a:lstStyle/>
            <a:p>
              <a:pPr algn="r"/>
              <a:r>
                <a:rPr lang="en-US" altLang="ko-KR" sz="4800" b="1" dirty="0">
                  <a:solidFill>
                    <a:schemeClr val="tx1">
                      <a:lumMod val="85000"/>
                      <a:lumOff val="15000"/>
                    </a:schemeClr>
                  </a:solidFill>
                  <a:cs typeface="Arial" pitchFamily="34" charset="0"/>
                </a:rPr>
                <a:t>04</a:t>
              </a:r>
              <a:endParaRPr lang="ko-KR" altLang="en-US" sz="4800" b="1" dirty="0">
                <a:solidFill>
                  <a:schemeClr val="tx1">
                    <a:lumMod val="85000"/>
                    <a:lumOff val="15000"/>
                  </a:schemeClr>
                </a:solidFill>
                <a:cs typeface="Arial" pitchFamily="34" charset="0"/>
              </a:endParaRPr>
            </a:p>
          </p:txBody>
        </p:sp>
      </p:grpSp>
      <p:sp>
        <p:nvSpPr>
          <p:cNvPr id="534" name="TextBox 533">
            <a:extLst>
              <a:ext uri="{FF2B5EF4-FFF2-40B4-BE49-F238E27FC236}">
                <a16:creationId xmlns:a16="http://schemas.microsoft.com/office/drawing/2014/main" id="{FEC36D25-3414-4816-BFE3-BA41F2C97787}"/>
              </a:ext>
            </a:extLst>
          </p:cNvPr>
          <p:cNvSpPr txBox="1"/>
          <p:nvPr/>
        </p:nvSpPr>
        <p:spPr>
          <a:xfrm>
            <a:off x="5421596" y="1437077"/>
            <a:ext cx="6163615" cy="276999"/>
          </a:xfrm>
          <a:prstGeom prst="rect">
            <a:avLst/>
          </a:prstGeom>
          <a:noFill/>
        </p:spPr>
        <p:txBody>
          <a:bodyPr wrap="square" rtlCol="0">
            <a:spAutoFit/>
          </a:bodyPr>
          <a:lstStyle/>
          <a:p>
            <a:r>
              <a:rPr lang="en-GB" sz="1200" dirty="0"/>
              <a:t>Two acronyms representing one of the key aspects considered by M.C.S.</a:t>
            </a:r>
            <a:endParaRPr lang="it-IT" altLang="ko-KR" sz="1200" dirty="0">
              <a:cs typeface="Arial" pitchFamily="34" charset="0"/>
            </a:endParaRPr>
          </a:p>
        </p:txBody>
      </p:sp>
      <p:pic>
        <p:nvPicPr>
          <p:cNvPr id="5" name="Immagine 4" descr="Immagine che contiene ingegneria, Modello in scala&#10;&#10;Descrizione generata automaticamente">
            <a:extLst>
              <a:ext uri="{FF2B5EF4-FFF2-40B4-BE49-F238E27FC236}">
                <a16:creationId xmlns:a16="http://schemas.microsoft.com/office/drawing/2014/main" id="{9615F2E3-4196-F544-563F-8AD4AD9FF70F}"/>
              </a:ext>
            </a:extLst>
          </p:cNvPr>
          <p:cNvPicPr>
            <a:picLocks noChangeAspect="1"/>
          </p:cNvPicPr>
          <p:nvPr/>
        </p:nvPicPr>
        <p:blipFill rotWithShape="1">
          <a:blip r:embed="rId2">
            <a:extLst>
              <a:ext uri="{28A0092B-C50C-407E-A947-70E740481C1C}">
                <a14:useLocalDpi xmlns:a14="http://schemas.microsoft.com/office/drawing/2010/main" val="0"/>
              </a:ext>
            </a:extLst>
          </a:blip>
          <a:srcRect l="45779"/>
          <a:stretch/>
        </p:blipFill>
        <p:spPr>
          <a:xfrm>
            <a:off x="-1" y="0"/>
            <a:ext cx="5148593" cy="6858000"/>
          </a:xfrm>
          <a:prstGeom prst="rect">
            <a:avLst/>
          </a:prstGeom>
        </p:spPr>
      </p:pic>
    </p:spTree>
    <p:extLst>
      <p:ext uri="{BB962C8B-B14F-4D97-AF65-F5344CB8AC3E}">
        <p14:creationId xmlns:p14="http://schemas.microsoft.com/office/powerpoint/2010/main" val="4033384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interno, Elettrodomestico, elettrodomestico da cucina, tavolo&#10;&#10;Descrizione generata automaticamente">
            <a:extLst>
              <a:ext uri="{FF2B5EF4-FFF2-40B4-BE49-F238E27FC236}">
                <a16:creationId xmlns:a16="http://schemas.microsoft.com/office/drawing/2014/main" id="{3F9120E9-924F-05EE-3078-C27D2477F8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83CA5AAE-8CEB-4DCC-8467-DBD0E450926D}"/>
              </a:ext>
            </a:extLst>
          </p:cNvPr>
          <p:cNvSpPr/>
          <p:nvPr/>
        </p:nvSpPr>
        <p:spPr>
          <a:xfrm>
            <a:off x="915866" y="1624608"/>
            <a:ext cx="10364462" cy="4219897"/>
          </a:xfrm>
          <a:prstGeom prst="rect">
            <a:avLst/>
          </a:prstGeom>
          <a:noFill/>
          <a:ln w="38100">
            <a:solidFill>
              <a:srgbClr val="FF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Text Placeholder 10">
            <a:extLst>
              <a:ext uri="{FF2B5EF4-FFF2-40B4-BE49-F238E27FC236}">
                <a16:creationId xmlns:a16="http://schemas.microsoft.com/office/drawing/2014/main" id="{1C71AA34-E6F9-4871-90E9-9FECBBF4AFEE}"/>
              </a:ext>
            </a:extLst>
          </p:cNvPr>
          <p:cNvSpPr txBox="1">
            <a:spLocks/>
          </p:cNvSpPr>
          <p:nvPr/>
        </p:nvSpPr>
        <p:spPr>
          <a:xfrm>
            <a:off x="1390899" y="1835622"/>
            <a:ext cx="2926457" cy="2046895"/>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pl-PL" altLang="ko-KR" sz="3400" b="1" dirty="0" err="1">
                <a:solidFill>
                  <a:schemeClr val="accent1"/>
                </a:solidFill>
                <a:cs typeface="Arial" pitchFamily="34" charset="0"/>
              </a:rPr>
              <a:t>Methodology</a:t>
            </a:r>
            <a:r>
              <a:rPr lang="pl-PL" altLang="ko-KR" sz="3400" b="1" dirty="0">
                <a:solidFill>
                  <a:schemeClr val="accent1"/>
                </a:solidFill>
                <a:cs typeface="Arial" pitchFamily="34" charset="0"/>
              </a:rPr>
              <a:t> </a:t>
            </a:r>
            <a:r>
              <a:rPr lang="pl-PL" altLang="ko-KR" sz="3400" b="1" dirty="0" err="1">
                <a:solidFill>
                  <a:schemeClr val="accent1"/>
                </a:solidFill>
                <a:cs typeface="Arial" pitchFamily="34" charset="0"/>
              </a:rPr>
              <a:t>study</a:t>
            </a:r>
            <a:endParaRPr lang="en-US" altLang="ko-KR" sz="3400" b="1" dirty="0">
              <a:solidFill>
                <a:schemeClr val="accent1"/>
              </a:solidFill>
              <a:cs typeface="Arial" pitchFamily="34" charset="0"/>
            </a:endParaRPr>
          </a:p>
        </p:txBody>
      </p:sp>
      <p:sp>
        <p:nvSpPr>
          <p:cNvPr id="6" name="TextBox 5">
            <a:extLst>
              <a:ext uri="{FF2B5EF4-FFF2-40B4-BE49-F238E27FC236}">
                <a16:creationId xmlns:a16="http://schemas.microsoft.com/office/drawing/2014/main" id="{F9D9CB43-C2B9-46ED-AA25-62508F683B72}"/>
              </a:ext>
            </a:extLst>
          </p:cNvPr>
          <p:cNvSpPr txBox="1"/>
          <p:nvPr/>
        </p:nvSpPr>
        <p:spPr>
          <a:xfrm>
            <a:off x="4591802" y="1647606"/>
            <a:ext cx="6684332" cy="4204549"/>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ct val="150000"/>
              </a:lnSpc>
            </a:pPr>
            <a:r>
              <a:rPr lang="en-GB" sz="1500" dirty="0">
                <a:latin typeface="Georgia" panose="02040502050405020303" pitchFamily="18" charset="0"/>
              </a:rPr>
              <a:t>Every project a client submits to us is a challenge. Primarily, it is a challenge of timing but, above all, of quality. By quality, M.C.S. means the perfect balance between the client's needs and resources, production costs, quantity of parts to be produced, and the longevity of the required equipment.</a:t>
            </a:r>
          </a:p>
          <a:p>
            <a:pPr>
              <a:lnSpc>
                <a:spcPct val="150000"/>
              </a:lnSpc>
            </a:pPr>
            <a:r>
              <a:rPr lang="en-GB" sz="1500" dirty="0">
                <a:latin typeface="Georgia" panose="02040502050405020303" pitchFamily="18" charset="0"/>
              </a:rPr>
              <a:t>For this phase, we consider the exchange of opinions essential, delving into the specific issues and unique requirements of each individual component. A collaborative table brings together experience and passion for </a:t>
            </a:r>
            <a:r>
              <a:rPr lang="en-GB" sz="1500" dirty="0" err="1">
                <a:latin typeface="Georgia" panose="02040502050405020303" pitchFamily="18" charset="0"/>
              </a:rPr>
              <a:t>molds</a:t>
            </a:r>
            <a:r>
              <a:rPr lang="en-GB" sz="1500" dirty="0">
                <a:latin typeface="Georgia" panose="02040502050405020303" pitchFamily="18" charset="0"/>
              </a:rPr>
              <a:t> with the client's production ambitions.</a:t>
            </a:r>
          </a:p>
          <a:p>
            <a:pPr>
              <a:lnSpc>
                <a:spcPct val="150000"/>
              </a:lnSpc>
            </a:pPr>
            <a:r>
              <a:rPr lang="en-GB" sz="1500" dirty="0">
                <a:latin typeface="Georgia" panose="02040502050405020303" pitchFamily="18" charset="0"/>
              </a:rPr>
              <a:t>The fascinating world of </a:t>
            </a:r>
            <a:r>
              <a:rPr lang="en-GB" sz="1500" dirty="0" err="1">
                <a:latin typeface="Georgia" panose="02040502050405020303" pitchFamily="18" charset="0"/>
              </a:rPr>
              <a:t>molds</a:t>
            </a:r>
            <a:r>
              <a:rPr lang="en-GB" sz="1500" dirty="0">
                <a:latin typeface="Georgia" panose="02040502050405020303" pitchFamily="18" charset="0"/>
              </a:rPr>
              <a:t> always offers numerous paths to achieving the realization of a component, but finding the optimal solution represents, for M.C.S., the first important step towards a satisfactory final result</a:t>
            </a:r>
          </a:p>
          <a:p>
            <a:pPr indent="-180975" algn="l">
              <a:lnSpc>
                <a:spcPct val="150000"/>
              </a:lnSpc>
            </a:pPr>
            <a:endParaRPr lang="en-US" altLang="ko-KR" sz="1500" dirty="0">
              <a:solidFill>
                <a:schemeClr val="bg1"/>
              </a:solidFill>
              <a:cs typeface="Arial" pitchFamily="34" charset="0"/>
            </a:endParaRPr>
          </a:p>
        </p:txBody>
      </p:sp>
      <p:sp>
        <p:nvSpPr>
          <p:cNvPr id="8" name="TextBox 6">
            <a:extLst>
              <a:ext uri="{FF2B5EF4-FFF2-40B4-BE49-F238E27FC236}">
                <a16:creationId xmlns:a16="http://schemas.microsoft.com/office/drawing/2014/main" id="{3AFD0512-60B2-E61C-AA8C-134A68E6A219}"/>
              </a:ext>
            </a:extLst>
          </p:cNvPr>
          <p:cNvSpPr txBox="1"/>
          <p:nvPr/>
        </p:nvSpPr>
        <p:spPr>
          <a:xfrm>
            <a:off x="-105414" y="1420123"/>
            <a:ext cx="1077420" cy="830997"/>
          </a:xfrm>
          <a:prstGeom prst="rect">
            <a:avLst/>
          </a:prstGeom>
          <a:noFill/>
        </p:spPr>
        <p:txBody>
          <a:bodyPr wrap="square" lIns="108000" rIns="108000" rtlCol="0">
            <a:spAutoFit/>
          </a:bodyPr>
          <a:lstStyle/>
          <a:p>
            <a:pPr algn="r"/>
            <a:r>
              <a:rPr lang="en-US" altLang="ko-KR" sz="4800" b="1" dirty="0">
                <a:solidFill>
                  <a:schemeClr val="tx1">
                    <a:lumMod val="85000"/>
                    <a:lumOff val="15000"/>
                  </a:schemeClr>
                </a:solidFill>
                <a:cs typeface="Arial" pitchFamily="34" charset="0"/>
              </a:rPr>
              <a:t>01</a:t>
            </a:r>
            <a:endParaRPr lang="ko-KR" altLang="en-US" sz="4800" b="1" dirty="0">
              <a:solidFill>
                <a:schemeClr val="tx1">
                  <a:lumMod val="85000"/>
                  <a:lumOff val="15000"/>
                </a:schemeClr>
              </a:solidFill>
              <a:cs typeface="Arial" pitchFamily="34" charset="0"/>
            </a:endParaRPr>
          </a:p>
        </p:txBody>
      </p:sp>
    </p:spTree>
    <p:extLst>
      <p:ext uri="{BB962C8B-B14F-4D97-AF65-F5344CB8AC3E}">
        <p14:creationId xmlns:p14="http://schemas.microsoft.com/office/powerpoint/2010/main" val="2386802800"/>
      </p:ext>
    </p:extLst>
  </p:cSld>
  <p:clrMapOvr>
    <a:masterClrMapping/>
  </p:clrMapOvr>
</p:sld>
</file>

<file path=ppt/theme/theme1.xml><?xml version="1.0" encoding="utf-8"?>
<a:theme xmlns:a="http://schemas.openxmlformats.org/drawingml/2006/main" name="Cover and End Slide Master">
  <a:themeElements>
    <a:clrScheme name="allppt-construction">
      <a:dk1>
        <a:sysClr val="windowText" lastClr="000000"/>
      </a:dk1>
      <a:lt1>
        <a:sysClr val="window" lastClr="FFFFFF"/>
      </a:lt1>
      <a:dk2>
        <a:srgbClr val="44546A"/>
      </a:dk2>
      <a:lt2>
        <a:srgbClr val="E7E6E6"/>
      </a:lt2>
      <a:accent1>
        <a:srgbClr val="F27900"/>
      </a:accent1>
      <a:accent2>
        <a:srgbClr val="E7E5E6"/>
      </a:accent2>
      <a:accent3>
        <a:srgbClr val="BBC0C3"/>
      </a:accent3>
      <a:accent4>
        <a:srgbClr val="A0A5AA"/>
      </a:accent4>
      <a:accent5>
        <a:srgbClr val="7D7D7D"/>
      </a:accent5>
      <a:accent6>
        <a:srgbClr val="5E5E5E"/>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nstruction">
      <a:dk1>
        <a:sysClr val="windowText" lastClr="000000"/>
      </a:dk1>
      <a:lt1>
        <a:sysClr val="window" lastClr="FFFFFF"/>
      </a:lt1>
      <a:dk2>
        <a:srgbClr val="44546A"/>
      </a:dk2>
      <a:lt2>
        <a:srgbClr val="E7E6E6"/>
      </a:lt2>
      <a:accent1>
        <a:srgbClr val="F27900"/>
      </a:accent1>
      <a:accent2>
        <a:srgbClr val="E7E5E6"/>
      </a:accent2>
      <a:accent3>
        <a:srgbClr val="BBC0C3"/>
      </a:accent3>
      <a:accent4>
        <a:srgbClr val="A0A5AA"/>
      </a:accent4>
      <a:accent5>
        <a:srgbClr val="7D7D7D"/>
      </a:accent5>
      <a:accent6>
        <a:srgbClr val="5E5E5E"/>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nstruction">
      <a:dk1>
        <a:sysClr val="windowText" lastClr="000000"/>
      </a:dk1>
      <a:lt1>
        <a:sysClr val="window" lastClr="FFFFFF"/>
      </a:lt1>
      <a:dk2>
        <a:srgbClr val="44546A"/>
      </a:dk2>
      <a:lt2>
        <a:srgbClr val="E7E6E6"/>
      </a:lt2>
      <a:accent1>
        <a:srgbClr val="F27900"/>
      </a:accent1>
      <a:accent2>
        <a:srgbClr val="E7E5E6"/>
      </a:accent2>
      <a:accent3>
        <a:srgbClr val="BBC0C3"/>
      </a:accent3>
      <a:accent4>
        <a:srgbClr val="A0A5AA"/>
      </a:accent4>
      <a:accent5>
        <a:srgbClr val="7D7D7D"/>
      </a:accent5>
      <a:accent6>
        <a:srgbClr val="5E5E5E"/>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4819</TotalTime>
  <Words>1701</Words>
  <Application>Microsoft Office PowerPoint</Application>
  <PresentationFormat>Panoramiczny</PresentationFormat>
  <Paragraphs>105</Paragraphs>
  <Slides>25</Slides>
  <Notes>0</Notes>
  <HiddenSlides>0</HiddenSlides>
  <MMClips>0</MMClips>
  <ScaleCrop>false</ScaleCrop>
  <HeadingPairs>
    <vt:vector size="6" baseType="variant">
      <vt:variant>
        <vt:lpstr>Używane czcionki</vt:lpstr>
      </vt:variant>
      <vt:variant>
        <vt:i4>5</vt:i4>
      </vt:variant>
      <vt:variant>
        <vt:lpstr>Motyw</vt:lpstr>
      </vt:variant>
      <vt:variant>
        <vt:i4>3</vt:i4>
      </vt:variant>
      <vt:variant>
        <vt:lpstr>Tytuły slajdów</vt:lpstr>
      </vt:variant>
      <vt:variant>
        <vt:i4>25</vt:i4>
      </vt:variant>
    </vt:vector>
  </HeadingPairs>
  <TitlesOfParts>
    <vt:vector size="33" baseType="lpstr">
      <vt:lpstr>Arial</vt:lpstr>
      <vt:lpstr>Arial (Corpo)</vt:lpstr>
      <vt:lpstr>Calibri</vt:lpstr>
      <vt:lpstr>Georgia</vt:lpstr>
      <vt:lpstr>Wingdings</vt:lpstr>
      <vt:lpstr>Cover and End Slide Master</vt:lpstr>
      <vt:lpstr>Contents Slide Master</vt:lpstr>
      <vt:lpstr>Section Break Slide Master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Biuro</cp:lastModifiedBy>
  <cp:revision>164</cp:revision>
  <dcterms:created xsi:type="dcterms:W3CDTF">2018-04-24T17:14:44Z</dcterms:created>
  <dcterms:modified xsi:type="dcterms:W3CDTF">2024-09-19T11:59:16Z</dcterms:modified>
</cp:coreProperties>
</file>